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449" r:id="rId5"/>
    <p:sldId id="460" r:id="rId6"/>
    <p:sldId id="507" r:id="rId7"/>
    <p:sldId id="477" r:id="rId8"/>
    <p:sldId id="508" r:id="rId9"/>
    <p:sldId id="524" r:id="rId10"/>
    <p:sldId id="459" r:id="rId11"/>
    <p:sldId id="473" r:id="rId12"/>
    <p:sldId id="474" r:id="rId13"/>
    <p:sldId id="475" r:id="rId14"/>
    <p:sldId id="476" r:id="rId15"/>
    <p:sldId id="468" r:id="rId16"/>
    <p:sldId id="527" r:id="rId17"/>
    <p:sldId id="467" r:id="rId18"/>
    <p:sldId id="495" r:id="rId19"/>
    <p:sldId id="496" r:id="rId20"/>
    <p:sldId id="497" r:id="rId21"/>
    <p:sldId id="498" r:id="rId22"/>
    <p:sldId id="500" r:id="rId23"/>
    <p:sldId id="469" r:id="rId24"/>
    <p:sldId id="471" r:id="rId25"/>
    <p:sldId id="470" r:id="rId26"/>
    <p:sldId id="472" r:id="rId27"/>
    <p:sldId id="453" r:id="rId28"/>
    <p:sldId id="515" r:id="rId29"/>
    <p:sldId id="481" r:id="rId30"/>
    <p:sldId id="493" r:id="rId31"/>
    <p:sldId id="373" r:id="rId32"/>
    <p:sldId id="374" r:id="rId33"/>
    <p:sldId id="489" r:id="rId34"/>
    <p:sldId id="522" r:id="rId35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zzari Alberto" initials="LA" lastIdx="21" clrIdx="0">
    <p:extLst>
      <p:ext uri="{19B8F6BF-5375-455C-9EA6-DF929625EA0E}">
        <p15:presenceInfo xmlns:p15="http://schemas.microsoft.com/office/powerpoint/2012/main" userId="Lazzari Alberto" providerId="None"/>
      </p:ext>
    </p:extLst>
  </p:cmAuthor>
  <p:cmAuthor id="2" name="Lazzari Alberto" initials="LA [2]" lastIdx="1" clrIdx="1">
    <p:extLst>
      <p:ext uri="{19B8F6BF-5375-455C-9EA6-DF929625EA0E}">
        <p15:presenceInfo xmlns:p15="http://schemas.microsoft.com/office/powerpoint/2012/main" userId="S-1-5-21-2748027897-2921741196-288931615-257067" providerId="AD"/>
      </p:ext>
    </p:extLst>
  </p:cmAuthor>
  <p:cmAuthor id="3" name="Andreani Camilla" initials="AC" lastIdx="10" clrIdx="2">
    <p:extLst>
      <p:ext uri="{19B8F6BF-5375-455C-9EA6-DF929625EA0E}">
        <p15:presenceInfo xmlns:p15="http://schemas.microsoft.com/office/powerpoint/2012/main" userId="S::camilla.andreani@unipd.it::ea20f854-1ed3-40f8-9384-1edcd1101b3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1500"/>
    <a:srgbClr val="F08D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A565CC-47C7-86B1-0C9F-C010F2D6DAB3}" v="198" dt="2021-10-04T13:40:15.582"/>
    <p1510:client id="{2AAC821F-134A-DE5B-A5C8-6514C8A2A112}" v="10" dt="2021-11-11T22:57:19.102"/>
    <p1510:client id="{2EA09C21-D9E1-852C-DE14-64D26F743499}" v="5" dt="2021-10-25T11:33:54.220"/>
    <p1510:client id="{A7F29528-8D58-DE36-6D85-3BC0249FAC83}" v="3" dt="2021-10-04T13:21:17.447"/>
    <p1510:client id="{AA80043A-EA97-02FB-9F22-4B92C77997ED}" v="2" dt="2021-11-08T09:58:53.1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06799F8-075E-4A3A-A7F6-7FBC6576F1A4}" styleName="Stile con tema 2 - Color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ile chiaro 1 - Color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ile chiaro 3 - Color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ile chiaro 3 - Color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B344D84-9AFB-497E-A393-DC336BA19D2E}" styleName="Stile medio 3 - Color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93D81CF-94F2-401A-BA57-92F5A7B2D0C5}" styleName="Stile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D083AE6-46FA-4A59-8FB0-9F97EB10719F}" styleName="Stile chiaro 3 - Color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Stile chi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4" autoAdjust="0"/>
    <p:restoredTop sz="92326" autoAdjust="0"/>
  </p:normalViewPr>
  <p:slideViewPr>
    <p:cSldViewPr snapToGrid="0">
      <p:cViewPr varScale="1">
        <p:scale>
          <a:sx n="80" d="100"/>
          <a:sy n="80" d="100"/>
        </p:scale>
        <p:origin x="161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B7D2835-863F-49DB-911D-DC9918EF11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2102C31-5B7C-4571-89FB-DB6E82FCDE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6BD600A5-C449-4791-B457-E334B9BF9124}" type="datetimeFigureOut">
              <a:rPr lang="it-IT"/>
              <a:pPr>
                <a:defRPr/>
              </a:pPr>
              <a:t>18/11/2021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4CA7628-ABC5-4325-B979-9CDEB08BC5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70B8D20-24EB-4F07-92E8-92EA7E30B8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07A2E30-91D9-4C13-8A6F-AAEBD16511D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73537AA-2CEF-4FB9-97B1-907EC0FB301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E2B5EF8-889C-4100-AD97-50F0B27AFE4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42A02118-3134-492C-883B-FCAF9654D7F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09F39C28-A903-4304-BA81-CAF3F0FEDDD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0791D80A-D9F8-4B1C-95DB-4CCB1B78141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789AD782-D5B7-402B-8909-94E3CBEDE9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E388516F-AF14-4669-9D77-57F55CCED19C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egnaposto immagine diapositiva 1">
            <a:extLst>
              <a:ext uri="{FF2B5EF4-FFF2-40B4-BE49-F238E27FC236}">
                <a16:creationId xmlns:a16="http://schemas.microsoft.com/office/drawing/2014/main" id="{C1CC554B-9DB0-45AF-9992-59B8FB8E59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Segnaposto note 2">
            <a:extLst>
              <a:ext uri="{FF2B5EF4-FFF2-40B4-BE49-F238E27FC236}">
                <a16:creationId xmlns:a16="http://schemas.microsoft.com/office/drawing/2014/main" id="{4B4C9231-B5DA-4D6E-8C16-93C0A3650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35844" name="Segnaposto numero diapositiva 3">
            <a:extLst>
              <a:ext uri="{FF2B5EF4-FFF2-40B4-BE49-F238E27FC236}">
                <a16:creationId xmlns:a16="http://schemas.microsoft.com/office/drawing/2014/main" id="{13D7B743-7503-4BA8-8AAA-2ABEF584EA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B248A08-BF6A-47A6-9DA3-87CA9CCAE641}" type="slidenum">
              <a:rPr lang="it-IT" altLang="it-IT" b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</a:t>
            </a:fld>
            <a:endParaRPr lang="it-IT" altLang="it-IT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egnaposto immagine diapositiva 1">
            <a:extLst>
              <a:ext uri="{FF2B5EF4-FFF2-40B4-BE49-F238E27FC236}">
                <a16:creationId xmlns:a16="http://schemas.microsoft.com/office/drawing/2014/main" id="{69203874-1BC9-4594-9D05-692245216F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Segnaposto note 2">
            <a:extLst>
              <a:ext uri="{FF2B5EF4-FFF2-40B4-BE49-F238E27FC236}">
                <a16:creationId xmlns:a16="http://schemas.microsoft.com/office/drawing/2014/main" id="{F3C7A082-334A-4A84-A010-BEED2AA9F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59396" name="Segnaposto numero diapositiva 3">
            <a:extLst>
              <a:ext uri="{FF2B5EF4-FFF2-40B4-BE49-F238E27FC236}">
                <a16:creationId xmlns:a16="http://schemas.microsoft.com/office/drawing/2014/main" id="{C37A27DB-732A-4B7F-BA1A-165CD3BC8D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F7180A1-6890-4CFB-A3EE-BDD3623C054C}" type="slidenum">
              <a:rPr lang="it-IT" altLang="it-IT" b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12</a:t>
            </a:fld>
            <a:endParaRPr lang="it-IT" altLang="it-IT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egnaposto immagine diapositiva 1">
            <a:extLst>
              <a:ext uri="{FF2B5EF4-FFF2-40B4-BE49-F238E27FC236}">
                <a16:creationId xmlns:a16="http://schemas.microsoft.com/office/drawing/2014/main" id="{3D886723-4AE0-4507-A0D8-7B67578CC5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Segnaposto note 2">
            <a:extLst>
              <a:ext uri="{FF2B5EF4-FFF2-40B4-BE49-F238E27FC236}">
                <a16:creationId xmlns:a16="http://schemas.microsoft.com/office/drawing/2014/main" id="{0863A3B6-3F8B-4831-9843-C226F0334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61444" name="Segnaposto numero diapositiva 3">
            <a:extLst>
              <a:ext uri="{FF2B5EF4-FFF2-40B4-BE49-F238E27FC236}">
                <a16:creationId xmlns:a16="http://schemas.microsoft.com/office/drawing/2014/main" id="{DC94D909-0227-46C7-8322-A3C8A04005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63EE2F4-E450-478F-A5C1-E122024C104D}" type="slidenum">
              <a:rPr lang="it-IT" altLang="it-IT" b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14</a:t>
            </a:fld>
            <a:endParaRPr lang="it-IT" altLang="it-IT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immagine diapositiva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18435" name="Segnaposto note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8436" name="Segnaposto numero diapositiva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64AB60E-91BE-443C-9114-12BF1D886F7C}" type="slidenum">
              <a:rPr lang="it-IT" altLang="it-IT" b="0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15</a:t>
            </a:fld>
            <a:endParaRPr lang="it-IT" altLang="it-IT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684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egnaposto immagine diapositiva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20483" name="Segnaposto note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it-IT" altLang="it-IT">
              <a:solidFill>
                <a:srgbClr val="000000"/>
              </a:solidFill>
            </a:endParaRPr>
          </a:p>
          <a:p>
            <a:pPr eaLnBrk="1" hangingPunct="1"/>
            <a:endParaRPr lang="en-US" altLang="it-IT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484" name="Segnaposto numero diapositiva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1982F18-E475-4EAA-94F1-39B14DFB2B28}" type="slidenum">
              <a:rPr lang="it-IT" altLang="it-IT" b="0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16</a:t>
            </a:fld>
            <a:endParaRPr lang="it-IT" altLang="it-IT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753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egnaposto immagine diapositiva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22531" name="Segnaposto note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altLang="it-IT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2532" name="Segnaposto numero diapositiva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F558347-1F8A-48D5-AC2A-6378F85E6FCD}" type="slidenum">
              <a:rPr lang="it-IT" altLang="it-IT" b="0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17</a:t>
            </a:fld>
            <a:endParaRPr lang="it-IT" altLang="it-IT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1925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egnaposto immagine diapositiva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24579" name="Segnaposto note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altLang="it-IT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4580" name="Segnaposto numero diapositiva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5AF7876-5A8C-4013-B47E-698ABC5E3BE0}" type="slidenum">
              <a:rPr lang="it-IT" altLang="it-IT" b="0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18</a:t>
            </a:fld>
            <a:endParaRPr lang="it-IT" altLang="it-IT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620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immagine diapositiva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32771" name="Segnaposto note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altLang="it-IT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2772" name="Segnaposto numero diapositiva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D176E6-0D4E-489C-BC26-DB3AEA189A78}" type="slidenum">
              <a:rPr lang="it-IT" altLang="it-IT" b="0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19</a:t>
            </a:fld>
            <a:endParaRPr lang="it-IT" altLang="it-IT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3315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egnaposto immagine diapositiva 1">
            <a:extLst>
              <a:ext uri="{FF2B5EF4-FFF2-40B4-BE49-F238E27FC236}">
                <a16:creationId xmlns:a16="http://schemas.microsoft.com/office/drawing/2014/main" id="{6678A8C8-9E25-4411-A12F-6D4FB21802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Segnaposto note 2">
            <a:extLst>
              <a:ext uri="{FF2B5EF4-FFF2-40B4-BE49-F238E27FC236}">
                <a16:creationId xmlns:a16="http://schemas.microsoft.com/office/drawing/2014/main" id="{E24F3E39-E8E0-446D-9DBA-B79C86664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63492" name="Segnaposto numero diapositiva 3">
            <a:extLst>
              <a:ext uri="{FF2B5EF4-FFF2-40B4-BE49-F238E27FC236}">
                <a16:creationId xmlns:a16="http://schemas.microsoft.com/office/drawing/2014/main" id="{C36F7553-A2F7-4F61-8B7B-8ED10B8A21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A2EB575-9558-46ED-ABAE-B5230E2D1DEA}" type="slidenum">
              <a:rPr lang="it-IT" altLang="it-IT" b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20</a:t>
            </a:fld>
            <a:endParaRPr lang="it-IT" altLang="it-IT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egnaposto immagine diapositiva 1">
            <a:extLst>
              <a:ext uri="{FF2B5EF4-FFF2-40B4-BE49-F238E27FC236}">
                <a16:creationId xmlns:a16="http://schemas.microsoft.com/office/drawing/2014/main" id="{48071A02-FE3F-4114-86B4-3EC7563877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Segnaposto note 2">
            <a:extLst>
              <a:ext uri="{FF2B5EF4-FFF2-40B4-BE49-F238E27FC236}">
                <a16:creationId xmlns:a16="http://schemas.microsoft.com/office/drawing/2014/main" id="{739A40BA-770C-4EEB-BC37-F350093B7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67588" name="Segnaposto numero diapositiva 3">
            <a:extLst>
              <a:ext uri="{FF2B5EF4-FFF2-40B4-BE49-F238E27FC236}">
                <a16:creationId xmlns:a16="http://schemas.microsoft.com/office/drawing/2014/main" id="{26D5E8DF-440A-4698-A0FA-BD6D424D13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370ACFB-8371-4096-B50E-92892BC9AC02}" type="slidenum">
              <a:rPr lang="it-IT" altLang="it-IT" b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21</a:t>
            </a:fld>
            <a:endParaRPr lang="it-IT" altLang="it-IT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egnaposto immagine diapositiva 1">
            <a:extLst>
              <a:ext uri="{FF2B5EF4-FFF2-40B4-BE49-F238E27FC236}">
                <a16:creationId xmlns:a16="http://schemas.microsoft.com/office/drawing/2014/main" id="{B2F7E4C0-7372-456B-A840-CAD8EAA11D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Segnaposto note 2">
            <a:extLst>
              <a:ext uri="{FF2B5EF4-FFF2-40B4-BE49-F238E27FC236}">
                <a16:creationId xmlns:a16="http://schemas.microsoft.com/office/drawing/2014/main" id="{BBE7A79C-0B4C-446B-9D1E-11848E5C0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65540" name="Segnaposto numero diapositiva 3">
            <a:extLst>
              <a:ext uri="{FF2B5EF4-FFF2-40B4-BE49-F238E27FC236}">
                <a16:creationId xmlns:a16="http://schemas.microsoft.com/office/drawing/2014/main" id="{C5CE10A3-6E4F-4523-80CE-3A1A44477E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C2D6B7-092F-4262-80D7-17F82FBDDF9E}" type="slidenum">
              <a:rPr lang="it-IT" altLang="it-IT" b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22</a:t>
            </a:fld>
            <a:endParaRPr lang="it-IT" altLang="it-IT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egnaposto immagine diapositiva 1">
            <a:extLst>
              <a:ext uri="{FF2B5EF4-FFF2-40B4-BE49-F238E27FC236}">
                <a16:creationId xmlns:a16="http://schemas.microsoft.com/office/drawing/2014/main" id="{F828F172-C637-4C9C-B42E-5919DD4099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Segnaposto note 2">
            <a:extLst>
              <a:ext uri="{FF2B5EF4-FFF2-40B4-BE49-F238E27FC236}">
                <a16:creationId xmlns:a16="http://schemas.microsoft.com/office/drawing/2014/main" id="{F69D4EC2-B796-43E0-83E1-7D7B7C006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33796" name="Segnaposto numero diapositiva 3">
            <a:extLst>
              <a:ext uri="{FF2B5EF4-FFF2-40B4-BE49-F238E27FC236}">
                <a16:creationId xmlns:a16="http://schemas.microsoft.com/office/drawing/2014/main" id="{CE729C58-3112-4E19-8140-3807C489AB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A8DD56-1AEA-423F-A15A-423E049E2458}" type="slidenum">
              <a:rPr lang="it-IT" altLang="it-IT" b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</a:t>
            </a:fld>
            <a:endParaRPr lang="it-IT" altLang="it-IT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039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egnaposto immagine diapositiva 1">
            <a:extLst>
              <a:ext uri="{FF2B5EF4-FFF2-40B4-BE49-F238E27FC236}">
                <a16:creationId xmlns:a16="http://schemas.microsoft.com/office/drawing/2014/main" id="{30E704D4-F4B5-4D62-A107-7451D40FBA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Segnaposto note 2">
            <a:extLst>
              <a:ext uri="{FF2B5EF4-FFF2-40B4-BE49-F238E27FC236}">
                <a16:creationId xmlns:a16="http://schemas.microsoft.com/office/drawing/2014/main" id="{BCB14393-C745-479D-9216-3AB219217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69636" name="Segnaposto numero diapositiva 3">
            <a:extLst>
              <a:ext uri="{FF2B5EF4-FFF2-40B4-BE49-F238E27FC236}">
                <a16:creationId xmlns:a16="http://schemas.microsoft.com/office/drawing/2014/main" id="{2711FADE-915D-444D-A11D-FBC9BBD697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030055A-0224-4A69-8342-CA4D0C707AFF}" type="slidenum">
              <a:rPr lang="it-IT" altLang="it-IT" b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23</a:t>
            </a:fld>
            <a:endParaRPr lang="it-IT" altLang="it-IT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egnaposto immagine diapositiva 1">
            <a:extLst>
              <a:ext uri="{FF2B5EF4-FFF2-40B4-BE49-F238E27FC236}">
                <a16:creationId xmlns:a16="http://schemas.microsoft.com/office/drawing/2014/main" id="{E8DE74DC-B960-405B-BEF6-D3B3921781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Segnaposto note 2">
            <a:extLst>
              <a:ext uri="{FF2B5EF4-FFF2-40B4-BE49-F238E27FC236}">
                <a16:creationId xmlns:a16="http://schemas.microsoft.com/office/drawing/2014/main" id="{58AFCE16-301D-425C-9024-4BAD0864A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it-IT">
                <a:latin typeface="Arial" panose="020B0604020202020204" pitchFamily="34" charset="0"/>
              </a:rPr>
              <a:t>2019/2020</a:t>
            </a:r>
          </a:p>
        </p:txBody>
      </p:sp>
      <p:sp>
        <p:nvSpPr>
          <p:cNvPr id="71684" name="Segnaposto numero diapositiva 3">
            <a:extLst>
              <a:ext uri="{FF2B5EF4-FFF2-40B4-BE49-F238E27FC236}">
                <a16:creationId xmlns:a16="http://schemas.microsoft.com/office/drawing/2014/main" id="{1D3732F7-C436-4C85-8639-3FB8E0F56C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C7FDA03-12B6-4E0F-87E7-4AB68215A129}" type="slidenum">
              <a:rPr lang="it-IT" altLang="it-IT" b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24</a:t>
            </a:fld>
            <a:endParaRPr lang="it-IT" altLang="it-IT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egnaposto immagine diapositiva 1">
            <a:extLst>
              <a:ext uri="{FF2B5EF4-FFF2-40B4-BE49-F238E27FC236}">
                <a16:creationId xmlns:a16="http://schemas.microsoft.com/office/drawing/2014/main" id="{FE02BCDE-BB2C-4A3A-BF06-67043EE872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Segnaposto note 2">
            <a:extLst>
              <a:ext uri="{FF2B5EF4-FFF2-40B4-BE49-F238E27FC236}">
                <a16:creationId xmlns:a16="http://schemas.microsoft.com/office/drawing/2014/main" id="{B1EC4981-DB7A-4CFA-9182-293ECB22A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00356" name="Segnaposto numero diapositiva 3">
            <a:extLst>
              <a:ext uri="{FF2B5EF4-FFF2-40B4-BE49-F238E27FC236}">
                <a16:creationId xmlns:a16="http://schemas.microsoft.com/office/drawing/2014/main" id="{C70C2AA1-73C7-435D-8114-BDBDE17F7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C98574B-B687-433B-A874-41D69C078BFD}" type="slidenum">
              <a:rPr lang="it-IT" altLang="it-IT" b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27</a:t>
            </a:fld>
            <a:endParaRPr lang="it-IT" altLang="it-IT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1297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egnaposto immagine diapositiva 1">
            <a:extLst>
              <a:ext uri="{FF2B5EF4-FFF2-40B4-BE49-F238E27FC236}">
                <a16:creationId xmlns:a16="http://schemas.microsoft.com/office/drawing/2014/main" id="{FEC39087-9E7B-4F9B-AEA1-1A79C255ED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Segnaposto note 2">
            <a:extLst>
              <a:ext uri="{FF2B5EF4-FFF2-40B4-BE49-F238E27FC236}">
                <a16:creationId xmlns:a16="http://schemas.microsoft.com/office/drawing/2014/main" id="{B5ED7CD3-1C0C-4B6B-87CA-1C64F2A8F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02404" name="Segnaposto numero diapositiva 3">
            <a:extLst>
              <a:ext uri="{FF2B5EF4-FFF2-40B4-BE49-F238E27FC236}">
                <a16:creationId xmlns:a16="http://schemas.microsoft.com/office/drawing/2014/main" id="{B8C59B2E-9BC8-4159-B708-78799C873A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20E3786-045B-4513-B125-5AC2D4FAFCD4}" type="slidenum">
              <a:rPr lang="it-IT" altLang="it-IT" b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28</a:t>
            </a:fld>
            <a:endParaRPr lang="it-IT" altLang="it-IT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egnaposto immagine diapositiva 1">
            <a:extLst>
              <a:ext uri="{FF2B5EF4-FFF2-40B4-BE49-F238E27FC236}">
                <a16:creationId xmlns:a16="http://schemas.microsoft.com/office/drawing/2014/main" id="{A0846409-BB6C-43D2-A147-AB39AF36CA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Segnaposto note 2">
            <a:extLst>
              <a:ext uri="{FF2B5EF4-FFF2-40B4-BE49-F238E27FC236}">
                <a16:creationId xmlns:a16="http://schemas.microsoft.com/office/drawing/2014/main" id="{C8382C57-8AB4-4C68-A378-8F3AE1AB0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>
              <a:spcBef>
                <a:spcPct val="0"/>
              </a:spcBef>
            </a:pPr>
            <a:endParaRPr lang="en-US" altLang="it-IT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24.000 internships 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1.500 job </a:t>
            </a:r>
            <a:r>
              <a:rPr lang="it-IT" altLang="it-IT" err="1">
                <a:latin typeface="Calibri" panose="020F0502020204030204" pitchFamily="34" charset="0"/>
                <a:cs typeface="Calibri" panose="020F0502020204030204" pitchFamily="34" charset="0"/>
              </a:rPr>
              <a:t>offers</a:t>
            </a: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4 Career Days 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it-IT" altLang="it-IT" err="1"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 20 company meetings with </a:t>
            </a:r>
            <a:r>
              <a:rPr lang="it-IT" altLang="it-IT" err="1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10 company tours 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16 </a:t>
            </a:r>
            <a:r>
              <a:rPr lang="it-IT" altLang="it-IT" err="1">
                <a:latin typeface="Calibri" panose="020F0502020204030204" pitchFamily="34" charset="0"/>
                <a:cs typeface="Calibri" panose="020F0502020204030204" pitchFamily="34" charset="0"/>
              </a:rPr>
              <a:t>seminars</a:t>
            </a: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 and 350 </a:t>
            </a:r>
            <a:r>
              <a:rPr lang="it-IT" altLang="it-IT" err="1">
                <a:latin typeface="Calibri" panose="020F0502020204030204" pitchFamily="34" charset="0"/>
                <a:cs typeface="Calibri" panose="020F0502020204030204" pitchFamily="34" charset="0"/>
              </a:rPr>
              <a:t>individual</a:t>
            </a: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 interviews </a:t>
            </a:r>
            <a:r>
              <a:rPr lang="it-IT" altLang="it-IT" err="1"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 career </a:t>
            </a:r>
            <a:r>
              <a:rPr lang="it-IT" altLang="it-IT" err="1">
                <a:latin typeface="Calibri" panose="020F0502020204030204" pitchFamily="34" charset="0"/>
                <a:cs typeface="Calibri" panose="020F0502020204030204" pitchFamily="34" charset="0"/>
              </a:rPr>
              <a:t>guidance</a:t>
            </a:r>
          </a:p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04452" name="Segnaposto numero diapositiva 3">
            <a:extLst>
              <a:ext uri="{FF2B5EF4-FFF2-40B4-BE49-F238E27FC236}">
                <a16:creationId xmlns:a16="http://schemas.microsoft.com/office/drawing/2014/main" id="{32BCF7DF-C42D-4AC0-960B-D6069A234A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C5B1289-0E95-4C87-AA34-9AE29796DBB8}" type="slidenum">
              <a:rPr lang="it-IT" altLang="it-IT" b="0"/>
              <a:pPr/>
              <a:t>29</a:t>
            </a:fld>
            <a:endParaRPr lang="it-IT" altLang="it-IT" b="0"/>
          </a:p>
        </p:txBody>
      </p:sp>
    </p:spTree>
    <p:extLst>
      <p:ext uri="{BB962C8B-B14F-4D97-AF65-F5344CB8AC3E}">
        <p14:creationId xmlns:p14="http://schemas.microsoft.com/office/powerpoint/2010/main" val="32245803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id="{0D04CED1-F9E8-4F18-9AAD-B58CE057FE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D6FC21-2A1F-43A8-BD71-FEB631C5D485}" type="slidenum">
              <a:rPr lang="it-IT" altLang="it-IT">
                <a:solidFill>
                  <a:srgbClr val="000000"/>
                </a:solidFill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30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130164D2-ED46-4ACC-9FA4-E9DC7BE7A8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577F972C-1E69-4350-A650-B68A49C730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egnaposto immagine diapositiva 1">
            <a:extLst>
              <a:ext uri="{FF2B5EF4-FFF2-40B4-BE49-F238E27FC236}">
                <a16:creationId xmlns:a16="http://schemas.microsoft.com/office/drawing/2014/main" id="{98817006-C686-46C5-B694-0D29EE9B03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Segnaposto note 2">
            <a:extLst>
              <a:ext uri="{FF2B5EF4-FFF2-40B4-BE49-F238E27FC236}">
                <a16:creationId xmlns:a16="http://schemas.microsoft.com/office/drawing/2014/main" id="{4092C71D-9D65-4570-8E4F-33DAB044A7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21860" name="Segnaposto numero diapositiva 3">
            <a:extLst>
              <a:ext uri="{FF2B5EF4-FFF2-40B4-BE49-F238E27FC236}">
                <a16:creationId xmlns:a16="http://schemas.microsoft.com/office/drawing/2014/main" id="{C033AB31-83C4-4D44-A365-93AC7D8CCA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A2C423-482F-410F-A2E8-D32EBD0BCEFC}" type="slidenum">
              <a:rPr lang="it-IT" altLang="it-IT" b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31</a:t>
            </a:fld>
            <a:endParaRPr lang="it-IT" altLang="it-IT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349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egnaposto immagine diapositiva 1">
            <a:extLst>
              <a:ext uri="{FF2B5EF4-FFF2-40B4-BE49-F238E27FC236}">
                <a16:creationId xmlns:a16="http://schemas.microsoft.com/office/drawing/2014/main" id="{AEAFC4A8-74BB-4BAA-979A-0675EFA80F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Segnaposto note 2">
            <a:extLst>
              <a:ext uri="{FF2B5EF4-FFF2-40B4-BE49-F238E27FC236}">
                <a16:creationId xmlns:a16="http://schemas.microsoft.com/office/drawing/2014/main" id="{50F182EF-E4C2-4C02-8AF6-8FA47979B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39940" name="Segnaposto numero diapositiva 3">
            <a:extLst>
              <a:ext uri="{FF2B5EF4-FFF2-40B4-BE49-F238E27FC236}">
                <a16:creationId xmlns:a16="http://schemas.microsoft.com/office/drawing/2014/main" id="{CE826F87-BF08-4B7A-A99C-ED9C86B0D4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461ED82-628F-415D-B7FE-210F694003AC}" type="slidenum">
              <a:rPr lang="it-IT" altLang="it-IT" b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4</a:t>
            </a:fld>
            <a:endParaRPr lang="it-IT" altLang="it-IT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egnaposto immagine diapositiva 1">
            <a:extLst>
              <a:ext uri="{FF2B5EF4-FFF2-40B4-BE49-F238E27FC236}">
                <a16:creationId xmlns:a16="http://schemas.microsoft.com/office/drawing/2014/main" id="{AEAFC4A8-74BB-4BAA-979A-0675EFA80F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Segnaposto note 2">
            <a:extLst>
              <a:ext uri="{FF2B5EF4-FFF2-40B4-BE49-F238E27FC236}">
                <a16:creationId xmlns:a16="http://schemas.microsoft.com/office/drawing/2014/main" id="{50F182EF-E4C2-4C02-8AF6-8FA47979B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39940" name="Segnaposto numero diapositiva 3">
            <a:extLst>
              <a:ext uri="{FF2B5EF4-FFF2-40B4-BE49-F238E27FC236}">
                <a16:creationId xmlns:a16="http://schemas.microsoft.com/office/drawing/2014/main" id="{CE826F87-BF08-4B7A-A99C-ED9C86B0D4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461ED82-628F-415D-B7FE-210F694003AC}" type="slidenum">
              <a:rPr lang="it-IT" altLang="it-IT" b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5</a:t>
            </a:fld>
            <a:endParaRPr lang="it-IT" altLang="it-IT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553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Chioggia: Marine </a:t>
            </a:r>
            <a:r>
              <a:rPr lang="it-IT" dirty="0" err="1"/>
              <a:t>Biology</a:t>
            </a:r>
            <a:endParaRPr lang="it-IT" dirty="0"/>
          </a:p>
          <a:p>
            <a:r>
              <a:rPr lang="it-IT" dirty="0"/>
              <a:t>Vicenza: Management </a:t>
            </a:r>
            <a:r>
              <a:rPr lang="it-IT" dirty="0" err="1"/>
              <a:t>Engineering</a:t>
            </a:r>
            <a:endParaRPr lang="it-IT" dirty="0"/>
          </a:p>
          <a:p>
            <a:r>
              <a:rPr lang="it-IT" dirty="0"/>
              <a:t>Rovigo:</a:t>
            </a:r>
            <a:r>
              <a:rPr lang="it-IT" baseline="0" dirty="0"/>
              <a:t> Water and </a:t>
            </a:r>
            <a:r>
              <a:rPr lang="it-IT" baseline="0" dirty="0" err="1"/>
              <a:t>Geological</a:t>
            </a:r>
            <a:r>
              <a:rPr lang="it-IT" baseline="0" dirty="0"/>
              <a:t> </a:t>
            </a:r>
            <a:r>
              <a:rPr lang="it-IT" baseline="0" dirty="0" err="1"/>
              <a:t>Risk</a:t>
            </a:r>
            <a:r>
              <a:rPr lang="it-IT" baseline="0" dirty="0"/>
              <a:t> </a:t>
            </a:r>
            <a:r>
              <a:rPr lang="it-IT" baseline="0" dirty="0" err="1"/>
              <a:t>Engineering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88516F-AF14-4669-9D77-57F55CCED19C}" type="slidenum">
              <a:rPr lang="it-IT" altLang="it-IT" smtClean="0"/>
              <a:pPr/>
              <a:t>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19252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egnaposto immagine diapositiva 1">
            <a:extLst>
              <a:ext uri="{FF2B5EF4-FFF2-40B4-BE49-F238E27FC236}">
                <a16:creationId xmlns:a16="http://schemas.microsoft.com/office/drawing/2014/main" id="{9BA4F553-A044-4156-9334-9E5F0F0C8B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Segnaposto note 2">
            <a:extLst>
              <a:ext uri="{FF2B5EF4-FFF2-40B4-BE49-F238E27FC236}">
                <a16:creationId xmlns:a16="http://schemas.microsoft.com/office/drawing/2014/main" id="{DA0D4345-72B5-42C9-B9DD-290735DC2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Where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is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our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«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main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Campus»?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You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actually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are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exactly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in the centre of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our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Campus,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which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is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spread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all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over the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town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. The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town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and the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University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are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deeply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embedded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into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each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other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, and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have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developed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this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way for the last ….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almost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800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years</a:t>
            </a:r>
            <a:endParaRPr lang="it-IT" altLang="it-IT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endParaRPr lang="it-IT" altLang="it-IT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You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are in the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Ox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(Bo) Palace,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see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the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red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ring in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this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map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(building code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is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0020).</a:t>
            </a:r>
          </a:p>
          <a:p>
            <a:endParaRPr lang="it-IT" altLang="it-IT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The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other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buildings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represent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building the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University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either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owns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(blu and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orange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) or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rents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(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pink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and green) to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organise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its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activities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, from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lecture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halls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, to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libraries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,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offices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,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research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and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didactic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laboratories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, hospital </a:t>
            </a:r>
            <a:r>
              <a:rPr lang="it-IT" altLang="it-IT" err="1">
                <a:latin typeface="Arial" panose="020B0604020202020204" pitchFamily="34" charset="0"/>
                <a:ea typeface="MS PGothic" panose="020B0600070205080204" pitchFamily="34" charset="-128"/>
              </a:rPr>
              <a:t>premises</a:t>
            </a:r>
            <a:r>
              <a:rPr lang="it-IT" altLang="it-IT">
                <a:latin typeface="Arial" panose="020B0604020202020204" pitchFamily="34" charset="0"/>
                <a:ea typeface="MS PGothic" panose="020B0600070205080204" pitchFamily="34" charset="-128"/>
              </a:rPr>
              <a:t>, etc.</a:t>
            </a:r>
          </a:p>
        </p:txBody>
      </p:sp>
      <p:sp>
        <p:nvSpPr>
          <p:cNvPr id="44036" name="Segnaposto numero diapositiva 3">
            <a:extLst>
              <a:ext uri="{FF2B5EF4-FFF2-40B4-BE49-F238E27FC236}">
                <a16:creationId xmlns:a16="http://schemas.microsoft.com/office/drawing/2014/main" id="{4D342EAD-567B-40EE-8A62-DAE8B9D9BD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BAFFF86-DE85-435B-B8B9-486E7767337C}" type="slidenum">
              <a:rPr lang="it-IT" altLang="it-IT" b="0">
                <a:solidFill>
                  <a:srgbClr val="000000"/>
                </a:solidFill>
                <a:ea typeface="MS PGothic" panose="020B0600070205080204" pitchFamily="34" charset="-128"/>
              </a:rPr>
              <a:pPr/>
              <a:t>7</a:t>
            </a:fld>
            <a:endParaRPr lang="it-IT" altLang="it-IT" b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>
            <a:extLst>
              <a:ext uri="{FF2B5EF4-FFF2-40B4-BE49-F238E27FC236}">
                <a16:creationId xmlns:a16="http://schemas.microsoft.com/office/drawing/2014/main" id="{9F9C8927-E010-4E69-AFB4-CCAC664A3F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Segnaposto note 2">
            <a:extLst>
              <a:ext uri="{FF2B5EF4-FFF2-40B4-BE49-F238E27FC236}">
                <a16:creationId xmlns:a16="http://schemas.microsoft.com/office/drawing/2014/main" id="{200E43B7-E306-4BAB-989F-F56FE253AB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6084" name="Segnaposto numero diapositiva 3">
            <a:extLst>
              <a:ext uri="{FF2B5EF4-FFF2-40B4-BE49-F238E27FC236}">
                <a16:creationId xmlns:a16="http://schemas.microsoft.com/office/drawing/2014/main" id="{6E1FFF17-6E5B-4958-A4B1-9EAC666FA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F7B0D7D-C07D-4273-84ED-A4E90DBECD14}" type="slidenum">
              <a:rPr lang="it-IT" altLang="it-IT" b="0">
                <a:solidFill>
                  <a:srgbClr val="000000"/>
                </a:solidFill>
                <a:ea typeface="MS PGothic" panose="020B0600070205080204" pitchFamily="34" charset="-128"/>
              </a:rPr>
              <a:pPr/>
              <a:t>8</a:t>
            </a:fld>
            <a:endParaRPr lang="it-IT" altLang="it-IT" b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>
            <a:extLst>
              <a:ext uri="{FF2B5EF4-FFF2-40B4-BE49-F238E27FC236}">
                <a16:creationId xmlns:a16="http://schemas.microsoft.com/office/drawing/2014/main" id="{B83E093E-4F07-469A-9E7C-164735404D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>
            <a:extLst>
              <a:ext uri="{FF2B5EF4-FFF2-40B4-BE49-F238E27FC236}">
                <a16:creationId xmlns:a16="http://schemas.microsoft.com/office/drawing/2014/main" id="{50521DB2-5C35-4F7E-9898-7DD23137D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8132" name="Segnaposto numero diapositiva 3">
            <a:extLst>
              <a:ext uri="{FF2B5EF4-FFF2-40B4-BE49-F238E27FC236}">
                <a16:creationId xmlns:a16="http://schemas.microsoft.com/office/drawing/2014/main" id="{63EB7A0B-72FB-4B1A-B9E5-9C5420E0FB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8FF0705-EFFF-4FE3-9266-C42F59AAEC4C}" type="slidenum">
              <a:rPr lang="it-IT" altLang="it-IT" b="0">
                <a:solidFill>
                  <a:srgbClr val="000000"/>
                </a:solidFill>
                <a:ea typeface="MS PGothic" panose="020B0600070205080204" pitchFamily="34" charset="-128"/>
              </a:rPr>
              <a:pPr/>
              <a:t>9</a:t>
            </a:fld>
            <a:endParaRPr lang="it-IT" altLang="it-IT" b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egnaposto immagine diapositiva 1">
            <a:extLst>
              <a:ext uri="{FF2B5EF4-FFF2-40B4-BE49-F238E27FC236}">
                <a16:creationId xmlns:a16="http://schemas.microsoft.com/office/drawing/2014/main" id="{A5A5476E-567B-4088-B1CD-735C3C36FF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Segnaposto note 2">
            <a:extLst>
              <a:ext uri="{FF2B5EF4-FFF2-40B4-BE49-F238E27FC236}">
                <a16:creationId xmlns:a16="http://schemas.microsoft.com/office/drawing/2014/main" id="{83CB3A4C-9F6B-486F-ADCE-1909E6EE8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1204" name="Segnaposto numero diapositiva 3">
            <a:extLst>
              <a:ext uri="{FF2B5EF4-FFF2-40B4-BE49-F238E27FC236}">
                <a16:creationId xmlns:a16="http://schemas.microsoft.com/office/drawing/2014/main" id="{671D2C17-CD38-4265-99F1-1DB9E58FE4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225CA55-2667-49A5-9753-711FB1D1671D}" type="slidenum">
              <a:rPr lang="it-IT" altLang="it-IT" b="0">
                <a:solidFill>
                  <a:srgbClr val="000000"/>
                </a:solidFill>
                <a:ea typeface="MS PGothic" panose="020B0600070205080204" pitchFamily="34" charset="-128"/>
              </a:rPr>
              <a:pPr/>
              <a:t>11</a:t>
            </a:fld>
            <a:endParaRPr lang="it-IT" altLang="it-IT" b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bg>
      <p:bgPr>
        <a:solidFill>
          <a:srgbClr val="B307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6">
            <a:extLst>
              <a:ext uri="{FF2B5EF4-FFF2-40B4-BE49-F238E27FC236}">
                <a16:creationId xmlns:a16="http://schemas.microsoft.com/office/drawing/2014/main" id="{CC6C1AC4-0910-4116-BE76-0D2F770E45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651000"/>
            <a:ext cx="561657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331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0F3E4CA-0D34-4006-9BEB-B3F95CCD120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DCEF2996-A534-4C95-993D-E7E138E411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2400"/>
            <a:ext cx="25304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090D732-DAD2-4557-9704-449B8BAD1B7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793750" y="9382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8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837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D792D55-F949-43A3-9466-418CCC36C7C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729E5654-6F93-4B30-9D05-3C3F7A530C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2400"/>
            <a:ext cx="25304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D615B90-18A8-4F75-A443-8BAC876F5AD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793750" y="9382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8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515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1225648-22B5-4D3D-AACC-D1583511B9B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6489E668-96E4-410D-8A23-A1C02BA5CF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2400"/>
            <a:ext cx="25304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A7A3355-8733-44B2-9958-49513182148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793750" y="9382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8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168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2E42FEE-28AA-425C-8182-48CAF7ADE22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2868E149-7EBD-403A-B4BD-827C2B9090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2400"/>
            <a:ext cx="25304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A450D37-3635-405C-A06B-780A9787A8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793750" y="9382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8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923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8AB528E-1560-4ECA-9815-F33FC57777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627F77F2-03DB-491E-ACBF-03CDFF50A1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2400"/>
            <a:ext cx="25304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5CEEF83-FDC3-43A8-AEA5-778D91DC9B5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793750" y="9382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8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720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29C553E-B0B7-4896-B641-ACC05E8C1D1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47C56453-BA67-40B9-9CB2-315CE68C01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2400"/>
            <a:ext cx="25304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0565469-919B-42B3-A4EE-C49E4BB3B32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793750" y="9382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8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546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343447D-39FA-4CF2-9F7D-11065EEA02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08F8F008-049D-4B39-BBD6-617C915FB5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2400"/>
            <a:ext cx="25304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2985D9A-245E-4091-8D80-4D5EA69CCB2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793750" y="9382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8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129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B981380-C460-4B16-9900-C19EC647038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7B64C49C-2028-446F-B15C-C0C0DB7B96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2400"/>
            <a:ext cx="25304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72ADD95-D3E2-4D7E-881C-48912BD8FF8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793750" y="9382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8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44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9F28F2C-0AD8-453A-BECE-0FEA27B9C9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4798A804-5A34-4DBB-A75C-47B98FB2BE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2400"/>
            <a:ext cx="25304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AD533BF-BD16-4CC9-BF7C-9B399CDF3D8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793750" y="9382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8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732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471BE9A-EDA8-499E-8BAF-CCF783E1BA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F8D174A9-FD3E-46A5-B025-B41E27BBC1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2400"/>
            <a:ext cx="25304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72AF1DF-7FF0-4A74-953C-DB185300609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793750" y="9382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8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961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bg>
      <p:bgPr>
        <a:solidFill>
          <a:srgbClr val="B307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6">
            <a:extLst>
              <a:ext uri="{FF2B5EF4-FFF2-40B4-BE49-F238E27FC236}">
                <a16:creationId xmlns:a16="http://schemas.microsoft.com/office/drawing/2014/main" id="{B7E68E53-52FD-49AB-809D-88E6433FDA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651000"/>
            <a:ext cx="561657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031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bg>
      <p:bgPr>
        <a:solidFill>
          <a:srgbClr val="B307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357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titolo">
    <p:bg>
      <p:bgPr>
        <a:solidFill>
          <a:srgbClr val="B307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igilloLogoLAST_WhiteOK">
            <a:extLst>
              <a:ext uri="{FF2B5EF4-FFF2-40B4-BE49-F238E27FC236}">
                <a16:creationId xmlns:a16="http://schemas.microsoft.com/office/drawing/2014/main" id="{5B603F8E-6627-40AD-BAEC-64CC2F0EA1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2027238"/>
            <a:ext cx="6264275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60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8549CB-6BDA-43AF-9D43-168EE9C76FA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B3071B"/>
          </a:solidFill>
          <a:ln>
            <a:noFill/>
          </a:ln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4" name="Immagine 7">
            <a:extLst>
              <a:ext uri="{FF2B5EF4-FFF2-40B4-BE49-F238E27FC236}">
                <a16:creationId xmlns:a16="http://schemas.microsoft.com/office/drawing/2014/main" id="{5E471EEF-FAAF-4332-91BB-ECFB910A15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2400"/>
            <a:ext cx="25304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91AEF13-8880-46E4-BAC8-DF866D45597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793750" y="9382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tIns="180000" rIns="216000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800" b="0">
              <a:solidFill>
                <a:schemeClr val="bg1"/>
              </a:solidFill>
            </a:endParaRPr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296527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39DD07B-0350-434B-8267-CA19521851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55113" cy="576263"/>
          </a:xfrm>
          <a:prstGeom prst="rect">
            <a:avLst/>
          </a:prstGeom>
          <a:solidFill>
            <a:srgbClr val="B3071B"/>
          </a:solidFill>
          <a:ln>
            <a:noFill/>
          </a:ln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450626FB-38D3-4547-A7EE-BB36D3ABE6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95263"/>
            <a:ext cx="3036888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4402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0BE4C5E-0877-400D-B300-1EBB3406BF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CAFEF6F5-BA01-47B8-8408-A2F1B3EAEA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2400"/>
            <a:ext cx="25304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C21E91D-3AF5-40F3-A44A-CDE8853777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793750" y="9382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8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37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D9EC6D6-9F55-46B5-A9BA-60D1C3B14D7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46046A3B-BEC8-48C1-BDD0-C5B4366DB1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2400"/>
            <a:ext cx="25304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B4D31EF-6DEF-45EF-89ED-F8000689667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793750" y="9382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8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41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1FF0155-56C3-4D0C-8AC1-9E84127C6BA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72191035-6CDC-467D-AC03-61735EB3A5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2400"/>
            <a:ext cx="25304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C564109-E372-4FC1-9098-FD47EB5B3C8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793750" y="9382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8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17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EFEE7BC-0816-4349-BF0E-4E8C438297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4619E31-E665-4ADA-9DF1-F391466160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9F75920-A00D-4DE1-BAE9-62889FDDA03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939C63E-7FAB-4C29-8D8B-5D86EFAE489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08EF08A-4B5F-4DF3-B35D-5CF7661D915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fld id="{B7A90FE2-1C54-40F2-9EB6-622EA2CE3948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  <p:sldLayoutId id="2147484237" r:id="rId11"/>
    <p:sldLayoutId id="2147484238" r:id="rId12"/>
    <p:sldLayoutId id="2147484239" r:id="rId13"/>
    <p:sldLayoutId id="2147484240" r:id="rId14"/>
    <p:sldLayoutId id="2147484241" r:id="rId15"/>
    <p:sldLayoutId id="2147484242" r:id="rId16"/>
    <p:sldLayoutId id="2147484243" r:id="rId17"/>
    <p:sldLayoutId id="2147484244" r:id="rId18"/>
    <p:sldLayoutId id="2147484245" r:id="rId1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pd.it/housinganywhere-pd-en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unipd.it/en/erasmus-and-other-exchange-programmes" TargetMode="External"/><Relationship Id="rId4" Type="http://schemas.openxmlformats.org/officeDocument/2006/relationships/hyperlink" Target="http://www.unipd.it/en/student-administration-and-suppor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youtube.com/watch?v=Zl6vKRe6PW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asellaDiTesto 1">
            <a:extLst>
              <a:ext uri="{FF2B5EF4-FFF2-40B4-BE49-F238E27FC236}">
                <a16:creationId xmlns:a16="http://schemas.microsoft.com/office/drawing/2014/main" id="{C363D1B9-6845-42E7-B0A2-B738785F0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12976"/>
            <a:ext cx="9144000" cy="146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US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F7CA411-8CAC-1D4E-91F6-976A51D592F5}"/>
              </a:ext>
            </a:extLst>
          </p:cNvPr>
          <p:cNvSpPr/>
          <p:nvPr/>
        </p:nvSpPr>
        <p:spPr>
          <a:xfrm>
            <a:off x="34920" y="4725144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/>
            <a:r>
              <a:rPr lang="it-IT" altLang="it-IT" sz="3000" b="0" i="1" err="1">
                <a:solidFill>
                  <a:srgbClr val="FFFFFF"/>
                </a:solidFill>
              </a:rPr>
              <a:t>Eight</a:t>
            </a:r>
            <a:r>
              <a:rPr lang="it-IT" altLang="it-IT" sz="3000" b="0" i="1">
                <a:solidFill>
                  <a:srgbClr val="FFFFFF"/>
                </a:solidFill>
              </a:rPr>
              <a:t> </a:t>
            </a:r>
            <a:r>
              <a:rPr lang="it-IT" altLang="it-IT" sz="3000" b="0" i="1" err="1">
                <a:solidFill>
                  <a:srgbClr val="FFFFFF"/>
                </a:solidFill>
              </a:rPr>
              <a:t>Centuries</a:t>
            </a:r>
            <a:r>
              <a:rPr lang="it-IT" altLang="it-IT" sz="3000" b="0" i="1">
                <a:solidFill>
                  <a:srgbClr val="FFFFFF"/>
                </a:solidFill>
              </a:rPr>
              <a:t> of </a:t>
            </a:r>
            <a:r>
              <a:rPr lang="it-IT" altLang="it-IT" sz="3000" b="0" i="1" err="1">
                <a:solidFill>
                  <a:srgbClr val="FFFFFF"/>
                </a:solidFill>
              </a:rPr>
              <a:t>Academic</a:t>
            </a:r>
            <a:r>
              <a:rPr lang="it-IT" altLang="it-IT" sz="3000" b="0" i="1">
                <a:solidFill>
                  <a:srgbClr val="FFFFFF"/>
                </a:solidFill>
              </a:rPr>
              <a:t> </a:t>
            </a:r>
            <a:r>
              <a:rPr lang="it-IT" altLang="it-IT" sz="3000" b="0" i="1" err="1">
                <a:solidFill>
                  <a:srgbClr val="FFFFFF"/>
                </a:solidFill>
              </a:rPr>
              <a:t>Excellence</a:t>
            </a:r>
            <a:endParaRPr lang="it-IT" altLang="it-IT" sz="3000" b="0" i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asellaDiTesto 3">
            <a:extLst>
              <a:ext uri="{FF2B5EF4-FFF2-40B4-BE49-F238E27FC236}">
                <a16:creationId xmlns:a16="http://schemas.microsoft.com/office/drawing/2014/main" id="{E85E1913-233E-46B8-9CDB-181E553C6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8025" y="6237288"/>
            <a:ext cx="26654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</a:rPr>
              <a:t>Caffè Pedrocchi</a:t>
            </a:r>
          </a:p>
        </p:txBody>
      </p:sp>
      <p:pic>
        <p:nvPicPr>
          <p:cNvPr id="49155" name="Immagine 2">
            <a:extLst>
              <a:ext uri="{FF2B5EF4-FFF2-40B4-BE49-F238E27FC236}">
                <a16:creationId xmlns:a16="http://schemas.microsoft.com/office/drawing/2014/main" id="{0E8B7B9B-61C7-40A6-AE30-EDC4E88D9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962025"/>
            <a:ext cx="9196388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con angoli arrotondati in diagonale 4">
            <a:extLst>
              <a:ext uri="{FF2B5EF4-FFF2-40B4-BE49-F238E27FC236}">
                <a16:creationId xmlns:a16="http://schemas.microsoft.com/office/drawing/2014/main" id="{DB52D3C3-BA75-462F-B8EF-FFE85F7CB81C}"/>
              </a:ext>
            </a:extLst>
          </p:cNvPr>
          <p:cNvSpPr/>
          <p:nvPr/>
        </p:nvSpPr>
        <p:spPr bwMode="auto">
          <a:xfrm>
            <a:off x="368152" y="5598285"/>
            <a:ext cx="2987824" cy="1081915"/>
          </a:xfrm>
          <a:prstGeom prst="round2DiagRect">
            <a:avLst/>
          </a:prstGeom>
          <a:solidFill>
            <a:srgbClr val="C00000">
              <a:alpha val="80000"/>
            </a:srgb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it-IT" sz="3200">
                <a:solidFill>
                  <a:schemeClr val="bg1"/>
                </a:solidFill>
                <a:cs typeface="Arial" panose="020B0604020202020204" pitchFamily="34" charset="0"/>
              </a:rPr>
              <a:t>CAFFÈ PEDROCCHI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F39C5B5-25E8-43C5-981F-851D85FC1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912" y="0"/>
            <a:ext cx="496855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it-IT" altLang="it-IT" sz="2800" b="0">
                <a:solidFill>
                  <a:schemeClr val="bg1"/>
                </a:solidFill>
              </a:rPr>
              <a:t> </a:t>
            </a:r>
            <a:r>
              <a:rPr lang="it-IT" altLang="it-IT" sz="28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UNIVER-CITY</a:t>
            </a:r>
            <a:endParaRPr lang="it-IT" altLang="it-IT" sz="2400" b="0">
              <a:solidFill>
                <a:srgbClr val="FFFFFF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 spd="med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asellaDiTesto 3">
            <a:extLst>
              <a:ext uri="{FF2B5EF4-FFF2-40B4-BE49-F238E27FC236}">
                <a16:creationId xmlns:a16="http://schemas.microsoft.com/office/drawing/2014/main" id="{71371AE5-521A-4BB5-8EB0-2BA8EC999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288088"/>
            <a:ext cx="2665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</a:rPr>
              <a:t>Palazzo della Ragione</a:t>
            </a:r>
          </a:p>
        </p:txBody>
      </p:sp>
      <p:pic>
        <p:nvPicPr>
          <p:cNvPr id="50179" name="Picture 2" descr="elated image">
            <a:extLst>
              <a:ext uri="{FF2B5EF4-FFF2-40B4-BE49-F238E27FC236}">
                <a16:creationId xmlns:a16="http://schemas.microsoft.com/office/drawing/2014/main" id="{554595C3-2B52-4CBF-9C15-6D4E15F6F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94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con angoli arrotondati in diagonale 4">
            <a:extLst>
              <a:ext uri="{FF2B5EF4-FFF2-40B4-BE49-F238E27FC236}">
                <a16:creationId xmlns:a16="http://schemas.microsoft.com/office/drawing/2014/main" id="{9BAAC761-306A-4046-812A-B5DA8055D64D}"/>
              </a:ext>
            </a:extLst>
          </p:cNvPr>
          <p:cNvSpPr/>
          <p:nvPr/>
        </p:nvSpPr>
        <p:spPr bwMode="auto">
          <a:xfrm>
            <a:off x="179388" y="6165304"/>
            <a:ext cx="5688012" cy="616496"/>
          </a:xfrm>
          <a:prstGeom prst="round2DiagRect">
            <a:avLst/>
          </a:prstGeom>
          <a:solidFill>
            <a:srgbClr val="C00000">
              <a:alpha val="80000"/>
            </a:srgb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it-IT" sz="3200">
                <a:solidFill>
                  <a:schemeClr val="bg1"/>
                </a:solidFill>
                <a:cs typeface="Arial" panose="020B0604020202020204" pitchFamily="34" charset="0"/>
              </a:rPr>
              <a:t>PALAZZO DELLA RAGIONE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F39C5B5-25E8-43C5-981F-851D85FC1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912" y="0"/>
            <a:ext cx="496855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it-IT" altLang="it-IT" sz="2800" b="0">
                <a:solidFill>
                  <a:schemeClr val="bg1"/>
                </a:solidFill>
              </a:rPr>
              <a:t> </a:t>
            </a:r>
            <a:r>
              <a:rPr lang="it-IT" altLang="it-IT" sz="28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UNIVER-CITY</a:t>
            </a:r>
            <a:endParaRPr lang="it-IT" altLang="it-IT" sz="2400" b="0">
              <a:solidFill>
                <a:srgbClr val="FFFFFF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 spd="med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mmagine 1">
            <a:extLst>
              <a:ext uri="{FF2B5EF4-FFF2-40B4-BE49-F238E27FC236}">
                <a16:creationId xmlns:a16="http://schemas.microsoft.com/office/drawing/2014/main" id="{EFC2D2D3-D999-4EBA-83CB-0A3485762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1" b="7858"/>
          <a:stretch>
            <a:fillRect/>
          </a:stretch>
        </p:blipFill>
        <p:spPr bwMode="auto">
          <a:xfrm>
            <a:off x="0" y="962026"/>
            <a:ext cx="9144000" cy="591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con angoli arrotondati in diagonale 2">
            <a:extLst>
              <a:ext uri="{FF2B5EF4-FFF2-40B4-BE49-F238E27FC236}">
                <a16:creationId xmlns:a16="http://schemas.microsoft.com/office/drawing/2014/main" id="{EAD877F5-7A3C-4C13-8D3A-E9930129498B}"/>
              </a:ext>
            </a:extLst>
          </p:cNvPr>
          <p:cNvSpPr/>
          <p:nvPr/>
        </p:nvSpPr>
        <p:spPr bwMode="auto">
          <a:xfrm>
            <a:off x="107504" y="5517232"/>
            <a:ext cx="2751088" cy="1157448"/>
          </a:xfrm>
          <a:prstGeom prst="round2DiagRect">
            <a:avLst/>
          </a:prstGeom>
          <a:solidFill>
            <a:srgbClr val="C00000">
              <a:alpha val="80000"/>
            </a:srgb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it-IT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BOTANICAL GARDEN</a:t>
            </a:r>
          </a:p>
        </p:txBody>
      </p:sp>
      <p:pic>
        <p:nvPicPr>
          <p:cNvPr id="4" name="Immagine 3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8EF15F62-B180-EF4F-8BB6-A5474A4FBB3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7" y="1196752"/>
            <a:ext cx="1451707" cy="970165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CF39C5B5-25E8-43C5-981F-851D85FC1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912" y="0"/>
            <a:ext cx="496855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it-IT" altLang="it-IT" sz="2800" b="0">
                <a:solidFill>
                  <a:schemeClr val="bg1"/>
                </a:solidFill>
              </a:rPr>
              <a:t> </a:t>
            </a:r>
            <a:r>
              <a:rPr lang="it-IT" altLang="it-IT" sz="28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UNIVER-CITY</a:t>
            </a:r>
            <a:endParaRPr lang="it-IT" altLang="it-IT" sz="2400" b="0">
              <a:solidFill>
                <a:srgbClr val="FFFFFF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 spd="med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  <p:sp>
        <p:nvSpPr>
          <p:cNvPr id="3" name="Rettangolo con angoli arrotondati in diagonale 2">
            <a:extLst>
              <a:ext uri="{FF2B5EF4-FFF2-40B4-BE49-F238E27FC236}">
                <a16:creationId xmlns:a16="http://schemas.microsoft.com/office/drawing/2014/main" id="{4C59BBE2-059B-42F7-BCAD-00D7F3165C76}"/>
              </a:ext>
            </a:extLst>
          </p:cNvPr>
          <p:cNvSpPr/>
          <p:nvPr/>
        </p:nvSpPr>
        <p:spPr bwMode="auto">
          <a:xfrm>
            <a:off x="179388" y="5949950"/>
            <a:ext cx="3786187" cy="831850"/>
          </a:xfrm>
          <a:prstGeom prst="round2DiagRect">
            <a:avLst/>
          </a:prstGeom>
          <a:solidFill>
            <a:srgbClr val="C0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it-IT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CAPPELLA DEGLI SCROVEGNI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F39C5B5-25E8-43C5-981F-851D85FC1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912" y="0"/>
            <a:ext cx="496855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it-IT" altLang="it-IT" sz="28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it-IT" altLang="it-IT" sz="2800" b="0" dirty="0">
                <a:solidFill>
                  <a:schemeClr val="bg1"/>
                </a:solidFill>
              </a:rPr>
              <a:t> </a:t>
            </a:r>
            <a:r>
              <a:rPr lang="it-IT" altLang="it-IT" sz="28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UNIVER-CITY</a:t>
            </a:r>
            <a:endParaRPr lang="it-IT" altLang="it-IT" sz="2400" b="0" dirty="0">
              <a:solidFill>
                <a:srgbClr val="FFFFFF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7" name="Immagine 6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8EF15F62-B180-EF4F-8BB6-A5474A4FBB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047" y="5811635"/>
            <a:ext cx="1451707" cy="97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51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Immagine 1">
            <a:extLst>
              <a:ext uri="{FF2B5EF4-FFF2-40B4-BE49-F238E27FC236}">
                <a16:creationId xmlns:a16="http://schemas.microsoft.com/office/drawing/2014/main" id="{93FE4013-AC9B-422D-AEA2-FD5E00057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" r="6740"/>
          <a:stretch>
            <a:fillRect/>
          </a:stretch>
        </p:blipFill>
        <p:spPr bwMode="auto">
          <a:xfrm>
            <a:off x="-1588" y="981075"/>
            <a:ext cx="9145588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con angoli arrotondati in diagonale 2">
            <a:extLst>
              <a:ext uri="{FF2B5EF4-FFF2-40B4-BE49-F238E27FC236}">
                <a16:creationId xmlns:a16="http://schemas.microsoft.com/office/drawing/2014/main" id="{806FED94-351B-4D7F-80C4-F8ECD789B984}"/>
              </a:ext>
            </a:extLst>
          </p:cNvPr>
          <p:cNvSpPr/>
          <p:nvPr/>
        </p:nvSpPr>
        <p:spPr bwMode="auto">
          <a:xfrm>
            <a:off x="136525" y="5986463"/>
            <a:ext cx="2613025" cy="755650"/>
          </a:xfrm>
          <a:prstGeom prst="round2DiagRect">
            <a:avLst/>
          </a:prstGeom>
          <a:solidFill>
            <a:srgbClr val="C00000">
              <a:alpha val="80000"/>
            </a:srgb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it-IT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PALAZZO BO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F39C5B5-25E8-43C5-981F-851D85FC1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912" y="0"/>
            <a:ext cx="496855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it-IT" altLang="it-IT" sz="2800" b="0">
                <a:solidFill>
                  <a:schemeClr val="bg1"/>
                </a:solidFill>
              </a:rPr>
              <a:t> </a:t>
            </a:r>
            <a:r>
              <a:rPr lang="it-IT" altLang="it-IT" sz="28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UNIVER-CITY</a:t>
            </a:r>
          </a:p>
        </p:txBody>
      </p:sp>
    </p:spTree>
  </p:cSld>
  <p:clrMapOvr>
    <a:masterClrMapping/>
  </p:clrMapOvr>
  <p:transition spd="med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magin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" t="13602" r="3552"/>
          <a:stretch>
            <a:fillRect/>
          </a:stretch>
        </p:blipFill>
        <p:spPr bwMode="auto">
          <a:xfrm>
            <a:off x="0" y="981075"/>
            <a:ext cx="91440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con angoli arrotondati in diagonale 4"/>
          <p:cNvSpPr/>
          <p:nvPr/>
        </p:nvSpPr>
        <p:spPr bwMode="auto">
          <a:xfrm>
            <a:off x="107950" y="1196975"/>
            <a:ext cx="2951882" cy="1511300"/>
          </a:xfrm>
          <a:prstGeom prst="round2DiagRect">
            <a:avLst/>
          </a:prstGeom>
          <a:solidFill>
            <a:srgbClr val="C0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it-IT" sz="2800">
                <a:solidFill>
                  <a:schemeClr val="bg1"/>
                </a:solidFill>
                <a:cs typeface="Arial" panose="020B0604020202020204" pitchFamily="34" charset="0"/>
              </a:rPr>
              <a:t>HISTORY</a:t>
            </a:r>
          </a:p>
          <a:p>
            <a:pPr algn="ctr" eaLnBrk="1" hangingPunct="1">
              <a:defRPr/>
            </a:pPr>
            <a:r>
              <a:rPr lang="it-IT" sz="2800">
                <a:solidFill>
                  <a:schemeClr val="bg1"/>
                </a:solidFill>
                <a:cs typeface="Arial" panose="020B0604020202020204" pitchFamily="34" charset="0"/>
              </a:rPr>
              <a:t>TRADITION</a:t>
            </a:r>
          </a:p>
          <a:p>
            <a:pPr algn="ctr" eaLnBrk="1" hangingPunct="1">
              <a:defRPr/>
            </a:pPr>
            <a:r>
              <a:rPr lang="it-IT" sz="2800">
                <a:solidFill>
                  <a:schemeClr val="bg1"/>
                </a:solidFill>
                <a:cs typeface="Arial" panose="020B0604020202020204" pitchFamily="34" charset="0"/>
              </a:rPr>
              <a:t>INNOVATION</a:t>
            </a:r>
          </a:p>
        </p:txBody>
      </p:sp>
      <p:sp>
        <p:nvSpPr>
          <p:cNvPr id="6" name="Rettangolo con angoli arrotondati in diagonale 5"/>
          <p:cNvSpPr/>
          <p:nvPr/>
        </p:nvSpPr>
        <p:spPr bwMode="auto">
          <a:xfrm>
            <a:off x="5148064" y="6021288"/>
            <a:ext cx="3714750" cy="527050"/>
          </a:xfrm>
          <a:prstGeom prst="round2DiagRect">
            <a:avLst/>
          </a:prstGeom>
          <a:solidFill>
            <a:srgbClr val="C0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it-IT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FOUNDED IN 1222</a:t>
            </a:r>
          </a:p>
        </p:txBody>
      </p:sp>
      <p:sp>
        <p:nvSpPr>
          <p:cNvPr id="17413" name="Rettangolo 1"/>
          <p:cNvSpPr>
            <a:spLocks noChangeArrowheads="1"/>
          </p:cNvSpPr>
          <p:nvPr/>
        </p:nvSpPr>
        <p:spPr bwMode="auto">
          <a:xfrm>
            <a:off x="2909888" y="0"/>
            <a:ext cx="5838576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it-IT" sz="2800" b="0">
                <a:solidFill>
                  <a:srgbClr val="FFFFFF"/>
                </a:solidFill>
                <a:latin typeface="Calibri" panose="020F0502020204030204" pitchFamily="34" charset="0"/>
              </a:rPr>
              <a:t>8 CENTURIES OF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it-IT" sz="2800" b="0">
                <a:solidFill>
                  <a:srgbClr val="FFFFFF"/>
                </a:solidFill>
                <a:latin typeface="Calibri" panose="020F0502020204030204" pitchFamily="34" charset="0"/>
              </a:rPr>
              <a:t> ACADEMIC EXCELLENCE</a:t>
            </a:r>
          </a:p>
        </p:txBody>
      </p:sp>
    </p:spTree>
    <p:extLst>
      <p:ext uri="{BB962C8B-B14F-4D97-AF65-F5344CB8AC3E}">
        <p14:creationId xmlns:p14="http://schemas.microsoft.com/office/powerpoint/2010/main" val="4281027142"/>
      </p:ext>
    </p:extLst>
  </p:cSld>
  <p:clrMapOvr>
    <a:masterClrMapping/>
  </p:clrMapOvr>
  <p:transition spd="med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magin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981075"/>
            <a:ext cx="9180513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ttangolo 1"/>
          <p:cNvSpPr>
            <a:spLocks noChangeArrowheads="1"/>
          </p:cNvSpPr>
          <p:nvPr/>
        </p:nvSpPr>
        <p:spPr bwMode="auto">
          <a:xfrm>
            <a:off x="2909888" y="0"/>
            <a:ext cx="5838576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it-IT" sz="2800" b="0">
                <a:solidFill>
                  <a:srgbClr val="FFFFFF"/>
                </a:solidFill>
                <a:latin typeface="Calibri" panose="020F0502020204030204" pitchFamily="34" charset="0"/>
              </a:rPr>
              <a:t>8 CENTURIES OF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it-IT" sz="2800" b="0">
                <a:solidFill>
                  <a:srgbClr val="FFFFFF"/>
                </a:solidFill>
                <a:latin typeface="Calibri" panose="020F0502020204030204" pitchFamily="34" charset="0"/>
              </a:rPr>
              <a:t> ACADEMIC EXCELLENCE</a:t>
            </a:r>
          </a:p>
        </p:txBody>
      </p:sp>
      <p:sp>
        <p:nvSpPr>
          <p:cNvPr id="8" name="Rettangolo con angoli arrotondati in diagonale 7"/>
          <p:cNvSpPr/>
          <p:nvPr/>
        </p:nvSpPr>
        <p:spPr bwMode="auto">
          <a:xfrm>
            <a:off x="1133475" y="1098550"/>
            <a:ext cx="7040563" cy="469900"/>
          </a:xfrm>
          <a:prstGeom prst="round2DiagRect">
            <a:avLst/>
          </a:prstGeom>
          <a:solidFill>
            <a:srgbClr val="C00000">
              <a:alpha val="80000"/>
            </a:srgb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it-IT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BIRTHPLACE OF MODERN MEDICINE</a:t>
            </a:r>
          </a:p>
        </p:txBody>
      </p:sp>
      <p:sp>
        <p:nvSpPr>
          <p:cNvPr id="19461" name="Rettangolo 9"/>
          <p:cNvSpPr>
            <a:spLocks noChangeArrowheads="1"/>
          </p:cNvSpPr>
          <p:nvPr/>
        </p:nvSpPr>
        <p:spPr bwMode="auto">
          <a:xfrm>
            <a:off x="2082800" y="5284788"/>
            <a:ext cx="49784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endParaRPr lang="it-IT" altLang="it-IT" sz="1800" b="0" i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9462" name="Rettangolo 6"/>
          <p:cNvSpPr>
            <a:spLocks noChangeArrowheads="1"/>
          </p:cNvSpPr>
          <p:nvPr/>
        </p:nvSpPr>
        <p:spPr bwMode="auto">
          <a:xfrm>
            <a:off x="6037263" y="3155950"/>
            <a:ext cx="18526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William Harvey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0">
                <a:solidFill>
                  <a:schemeClr val="bg1"/>
                </a:solidFill>
              </a:rPr>
              <a:t>(1578-1657) </a:t>
            </a:r>
            <a:endParaRPr lang="it-IT" altLang="it-IT" sz="1800" b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315" y="1684428"/>
            <a:ext cx="1189253" cy="154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9" b="1131"/>
          <a:stretch>
            <a:fillRect/>
          </a:stretch>
        </p:blipFill>
        <p:spPr>
          <a:xfrm>
            <a:off x="6307458" y="4585989"/>
            <a:ext cx="1312969" cy="14193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65" name="Rettangolo 7"/>
          <p:cNvSpPr>
            <a:spLocks noChangeArrowheads="1"/>
          </p:cNvSpPr>
          <p:nvPr/>
        </p:nvSpPr>
        <p:spPr bwMode="auto">
          <a:xfrm>
            <a:off x="5753100" y="6035675"/>
            <a:ext cx="2420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Andreas Vesalius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0">
                <a:solidFill>
                  <a:schemeClr val="bg1"/>
                </a:solidFill>
              </a:rPr>
              <a:t>(1514-1564) </a:t>
            </a:r>
            <a:endParaRPr lang="it-IT" altLang="it-IT" sz="1800" b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065123"/>
      </p:ext>
    </p:extLst>
  </p:cSld>
  <p:clrMapOvr>
    <a:masterClrMapping/>
  </p:clrMapOvr>
  <p:transition spd="med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magin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" r="12692" b="4501"/>
          <a:stretch>
            <a:fillRect/>
          </a:stretch>
        </p:blipFill>
        <p:spPr bwMode="auto">
          <a:xfrm>
            <a:off x="-36513" y="981075"/>
            <a:ext cx="9197976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con angoli arrotondati in diagonale 7"/>
          <p:cNvSpPr/>
          <p:nvPr/>
        </p:nvSpPr>
        <p:spPr bwMode="auto">
          <a:xfrm>
            <a:off x="3530600" y="1243013"/>
            <a:ext cx="4986338" cy="814387"/>
          </a:xfrm>
          <a:prstGeom prst="round2DiagRect">
            <a:avLst/>
          </a:prstGeom>
          <a:solidFill>
            <a:srgbClr val="C00000">
              <a:alpha val="80000"/>
            </a:srgb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it-IT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SCIENTIFIC REVOLUTION</a:t>
            </a: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230194"/>
            <a:ext cx="2061653" cy="26497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ttangolo 7"/>
          <p:cNvSpPr>
            <a:spLocks noChangeArrowheads="1"/>
          </p:cNvSpPr>
          <p:nvPr/>
        </p:nvSpPr>
        <p:spPr bwMode="auto">
          <a:xfrm>
            <a:off x="358775" y="3451225"/>
            <a:ext cx="170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Calibri" panose="020F0502020204030204" pitchFamily="34" charset="0"/>
              </a:rPr>
              <a:t>Galileo Galilei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0">
                <a:solidFill>
                  <a:schemeClr val="bg1"/>
                </a:solidFill>
                <a:latin typeface="Calibri" panose="020F0502020204030204" pitchFamily="34" charset="0"/>
              </a:rPr>
              <a:t>(1564-1642) </a:t>
            </a:r>
          </a:p>
        </p:txBody>
      </p:sp>
      <p:sp>
        <p:nvSpPr>
          <p:cNvPr id="21511" name="Rettangolo 10"/>
          <p:cNvSpPr>
            <a:spLocks noChangeArrowheads="1"/>
          </p:cNvSpPr>
          <p:nvPr/>
        </p:nvSpPr>
        <p:spPr bwMode="auto">
          <a:xfrm>
            <a:off x="-114300" y="5899150"/>
            <a:ext cx="2532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Calibri" panose="020F0502020204030204" pitchFamily="34" charset="0"/>
              </a:rPr>
              <a:t>Nicolaus Copernicus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0">
                <a:solidFill>
                  <a:schemeClr val="bg1"/>
                </a:solidFill>
                <a:latin typeface="Calibri" panose="020F0502020204030204" pitchFamily="34" charset="0"/>
              </a:rPr>
              <a:t>(1473-1543)</a:t>
            </a:r>
          </a:p>
        </p:txBody>
      </p:sp>
      <p:pic>
        <p:nvPicPr>
          <p:cNvPr id="24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76" y="4346678"/>
            <a:ext cx="1408895" cy="15520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1">
            <a:extLst>
              <a:ext uri="{FF2B5EF4-FFF2-40B4-BE49-F238E27FC236}">
                <a16:creationId xmlns:a16="http://schemas.microsoft.com/office/drawing/2014/main" id="{8A08961F-0C82-C143-B638-4F978C251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9888" y="0"/>
            <a:ext cx="5838576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it-IT" sz="2800" b="0">
                <a:solidFill>
                  <a:srgbClr val="FFFFFF"/>
                </a:solidFill>
                <a:latin typeface="Calibri" panose="020F0502020204030204" pitchFamily="34" charset="0"/>
              </a:rPr>
              <a:t>8 CENTURIES OF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it-IT" sz="2800" b="0">
                <a:solidFill>
                  <a:srgbClr val="FFFFFF"/>
                </a:solidFill>
                <a:latin typeface="Calibri" panose="020F0502020204030204" pitchFamily="34" charset="0"/>
              </a:rPr>
              <a:t> ACADEMIC EXCELLENCE</a:t>
            </a:r>
          </a:p>
        </p:txBody>
      </p:sp>
    </p:spTree>
    <p:extLst>
      <p:ext uri="{BB962C8B-B14F-4D97-AF65-F5344CB8AC3E}">
        <p14:creationId xmlns:p14="http://schemas.microsoft.com/office/powerpoint/2010/main" val="2163050768"/>
      </p:ext>
    </p:extLst>
  </p:cSld>
  <p:clrMapOvr>
    <a:masterClrMapping/>
  </p:clrMapOvr>
  <p:transition spd="med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magin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4" b="6477"/>
          <a:stretch>
            <a:fillRect/>
          </a:stretch>
        </p:blipFill>
        <p:spPr bwMode="auto">
          <a:xfrm>
            <a:off x="0" y="984250"/>
            <a:ext cx="9144000" cy="597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con angoli arrotondati in diagonale 7"/>
          <p:cNvSpPr/>
          <p:nvPr/>
        </p:nvSpPr>
        <p:spPr bwMode="auto">
          <a:xfrm>
            <a:off x="6660232" y="1412776"/>
            <a:ext cx="2305050" cy="1079500"/>
          </a:xfrm>
          <a:prstGeom prst="round2DiagRect">
            <a:avLst/>
          </a:prstGeom>
          <a:solidFill>
            <a:srgbClr val="C00000">
              <a:alpha val="80000"/>
            </a:srgb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it-IT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GENDER</a:t>
            </a:r>
          </a:p>
          <a:p>
            <a:pPr algn="ctr" eaLnBrk="1" hangingPunct="1">
              <a:defRPr/>
            </a:pPr>
            <a:r>
              <a:rPr lang="it-IT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EQUALITY</a:t>
            </a:r>
          </a:p>
        </p:txBody>
      </p:sp>
      <p:sp>
        <p:nvSpPr>
          <p:cNvPr id="23557" name="Rettangolo 21"/>
          <p:cNvSpPr>
            <a:spLocks noChangeArrowheads="1"/>
          </p:cNvSpPr>
          <p:nvPr/>
        </p:nvSpPr>
        <p:spPr bwMode="auto">
          <a:xfrm>
            <a:off x="1792287" y="5380672"/>
            <a:ext cx="360521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Calibri" panose="020F0502020204030204" pitchFamily="34" charset="0"/>
              </a:rPr>
              <a:t>Elena Lucrezia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Calibri" panose="020F0502020204030204" pitchFamily="34" charset="0"/>
              </a:rPr>
              <a:t>Cornaro </a:t>
            </a:r>
            <a:r>
              <a:rPr lang="it-IT" altLang="it-IT" sz="1800" err="1">
                <a:solidFill>
                  <a:schemeClr val="bg1"/>
                </a:solidFill>
                <a:latin typeface="Calibri" panose="020F0502020204030204" pitchFamily="34" charset="0"/>
              </a:rPr>
              <a:t>Piscopia</a:t>
            </a:r>
            <a:endParaRPr lang="it-IT" altLang="it-IT" sz="18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0">
                <a:solidFill>
                  <a:schemeClr val="bg1"/>
                </a:solidFill>
                <a:latin typeface="Calibri" panose="020F0502020204030204" pitchFamily="34" charset="0"/>
              </a:rPr>
              <a:t>(1646-1684)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800" b="0">
                <a:solidFill>
                  <a:schemeClr val="bg1"/>
                </a:solidFill>
                <a:latin typeface="Calibri" panose="020F0502020204030204" pitchFamily="34" charset="0"/>
              </a:rPr>
              <a:t>1</a:t>
            </a:r>
            <a:r>
              <a:rPr lang="en-US" altLang="it-IT" sz="1800" b="0" baseline="30000">
                <a:solidFill>
                  <a:schemeClr val="bg1"/>
                </a:solidFill>
                <a:latin typeface="Calibri" panose="020F0502020204030204" pitchFamily="34" charset="0"/>
              </a:rPr>
              <a:t>st</a:t>
            </a:r>
            <a:r>
              <a:rPr lang="en-US" altLang="it-IT" sz="1800" b="0">
                <a:solidFill>
                  <a:schemeClr val="bg1"/>
                </a:solidFill>
                <a:latin typeface="Calibri" panose="020F0502020204030204" pitchFamily="34" charset="0"/>
              </a:rPr>
              <a:t> woman to graduate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800" b="0">
                <a:solidFill>
                  <a:schemeClr val="bg1"/>
                </a:solidFill>
                <a:latin typeface="Calibri" panose="020F0502020204030204" pitchFamily="34" charset="0"/>
              </a:rPr>
              <a:t>in 1678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494" y="3501008"/>
            <a:ext cx="1644799" cy="20038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1">
            <a:extLst>
              <a:ext uri="{FF2B5EF4-FFF2-40B4-BE49-F238E27FC236}">
                <a16:creationId xmlns:a16="http://schemas.microsoft.com/office/drawing/2014/main" id="{0198B331-D1B9-5D49-9AFD-F00133387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9888" y="0"/>
            <a:ext cx="5838576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it-IT" sz="2800" b="0">
                <a:solidFill>
                  <a:srgbClr val="FFFFFF"/>
                </a:solidFill>
                <a:latin typeface="Calibri" panose="020F0502020204030204" pitchFamily="34" charset="0"/>
              </a:rPr>
              <a:t>8 CENTURIES OF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it-IT" sz="2800" b="0">
                <a:solidFill>
                  <a:srgbClr val="FFFFFF"/>
                </a:solidFill>
                <a:latin typeface="Calibri" panose="020F0502020204030204" pitchFamily="34" charset="0"/>
              </a:rPr>
              <a:t> ACADEMIC EXCELLENCE</a:t>
            </a:r>
          </a:p>
        </p:txBody>
      </p:sp>
    </p:spTree>
    <p:extLst>
      <p:ext uri="{BB962C8B-B14F-4D97-AF65-F5344CB8AC3E}">
        <p14:creationId xmlns:p14="http://schemas.microsoft.com/office/powerpoint/2010/main" val="954846568"/>
      </p:ext>
    </p:extLst>
  </p:cSld>
  <p:clrMapOvr>
    <a:masterClrMapping/>
  </p:clrMapOvr>
  <p:transition spd="med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ttangolo 1"/>
          <p:cNvSpPr>
            <a:spLocks noChangeArrowheads="1"/>
          </p:cNvSpPr>
          <p:nvPr/>
        </p:nvSpPr>
        <p:spPr bwMode="auto">
          <a:xfrm>
            <a:off x="2915816" y="0"/>
            <a:ext cx="5826546" cy="9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it-IT" sz="2800" b="0">
                <a:solidFill>
                  <a:srgbClr val="FFFFFF"/>
                </a:solidFill>
                <a:latin typeface="Calibri" panose="020F0502020204030204" pitchFamily="34" charset="0"/>
              </a:rPr>
              <a:t>FACTS AND FIGURES</a:t>
            </a:r>
          </a:p>
        </p:txBody>
      </p:sp>
      <p:sp>
        <p:nvSpPr>
          <p:cNvPr id="31747" name="Rettangolo 1"/>
          <p:cNvSpPr>
            <a:spLocks noChangeArrowheads="1"/>
          </p:cNvSpPr>
          <p:nvPr/>
        </p:nvSpPr>
        <p:spPr bwMode="auto">
          <a:xfrm>
            <a:off x="4506243" y="1057344"/>
            <a:ext cx="4643437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it-IT" sz="2000" dirty="0">
                <a:solidFill>
                  <a:srgbClr val="C00000"/>
                </a:solidFill>
                <a:latin typeface="+mj-lt"/>
              </a:rPr>
              <a:t>  Over 60,000</a:t>
            </a:r>
            <a:r>
              <a:rPr lang="en-US" altLang="it-IT" sz="2000" b="0" dirty="0">
                <a:solidFill>
                  <a:srgbClr val="000000"/>
                </a:solidFill>
                <a:latin typeface="+mj-lt"/>
              </a:rPr>
              <a:t>   Students</a:t>
            </a:r>
            <a:br>
              <a:rPr lang="en-US" altLang="it-IT" sz="2000" b="0" dirty="0">
                <a:latin typeface="+mj-lt"/>
              </a:rPr>
            </a:br>
            <a:r>
              <a:rPr lang="en-US" altLang="it-IT" sz="2000" b="0" dirty="0">
                <a:solidFill>
                  <a:srgbClr val="000000"/>
                </a:solidFill>
                <a:latin typeface="+mj-lt"/>
              </a:rPr>
              <a:t>  </a:t>
            </a:r>
            <a:r>
              <a:rPr lang="en-US" altLang="it-IT" sz="2000" dirty="0">
                <a:solidFill>
                  <a:srgbClr val="C00000"/>
                </a:solidFill>
                <a:latin typeface="+mj-lt"/>
              </a:rPr>
              <a:t>Over 5,000     </a:t>
            </a:r>
            <a:r>
              <a:rPr lang="en-US" altLang="it-IT" sz="2000" b="0" dirty="0">
                <a:latin typeface="+mj-lt"/>
              </a:rPr>
              <a:t>I</a:t>
            </a:r>
            <a:r>
              <a:rPr lang="en-US" altLang="it-IT" sz="2000" b="0" dirty="0">
                <a:solidFill>
                  <a:srgbClr val="000000"/>
                </a:solidFill>
                <a:latin typeface="+mj-lt"/>
              </a:rPr>
              <a:t>nternational students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it-IT" sz="2000" dirty="0">
                <a:solidFill>
                  <a:srgbClr val="C00000"/>
                </a:solidFill>
                <a:latin typeface="+mj-lt"/>
              </a:rPr>
              <a:t>  Over</a:t>
            </a:r>
            <a:r>
              <a:rPr lang="en-US" altLang="it-IT" sz="2000" b="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it-IT" sz="2000" dirty="0">
                <a:solidFill>
                  <a:srgbClr val="C00000"/>
                </a:solidFill>
                <a:latin typeface="+mj-lt"/>
              </a:rPr>
              <a:t>3,000     </a:t>
            </a:r>
            <a:r>
              <a:rPr lang="en-US" altLang="it-IT" sz="2000" b="0" dirty="0">
                <a:solidFill>
                  <a:srgbClr val="000000"/>
                </a:solidFill>
                <a:latin typeface="+mj-lt"/>
              </a:rPr>
              <a:t>Academic Staff</a:t>
            </a:r>
            <a:endParaRPr lang="en-US" altLang="it-IT" sz="2000" b="0" dirty="0">
              <a:solidFill>
                <a:srgbClr val="000000"/>
              </a:solidFill>
              <a:latin typeface="+mj-lt"/>
              <a:cs typeface="Arial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it-IT" sz="2000" b="0" dirty="0">
                <a:solidFill>
                  <a:srgbClr val="000000"/>
                </a:solidFill>
                <a:latin typeface="+mj-lt"/>
              </a:rPr>
              <a:t>  </a:t>
            </a:r>
            <a:r>
              <a:rPr lang="en-US" altLang="it-IT" sz="2000" dirty="0">
                <a:solidFill>
                  <a:srgbClr val="C00000"/>
                </a:solidFill>
                <a:latin typeface="+mj-lt"/>
              </a:rPr>
              <a:t>Over</a:t>
            </a:r>
            <a:r>
              <a:rPr lang="en-US" altLang="it-IT" sz="2000" b="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it-IT" sz="2000" dirty="0">
                <a:solidFill>
                  <a:srgbClr val="C00000"/>
                </a:solidFill>
                <a:latin typeface="+mj-lt"/>
              </a:rPr>
              <a:t>2,300</a:t>
            </a:r>
            <a:r>
              <a:rPr lang="en-US" altLang="it-IT" sz="2000" b="0" dirty="0">
                <a:solidFill>
                  <a:srgbClr val="000000"/>
                </a:solidFill>
                <a:latin typeface="+mj-lt"/>
              </a:rPr>
              <a:t>     Technical &amp; Admin Staff</a:t>
            </a:r>
            <a:endParaRPr lang="en-US" altLang="it-IT" sz="2000" b="0" dirty="0">
              <a:solidFill>
                <a:srgbClr val="000000"/>
              </a:solidFill>
              <a:latin typeface="+mj-lt"/>
              <a:cs typeface="Arial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it-IT" sz="2000">
              <a:solidFill>
                <a:srgbClr val="C00000"/>
              </a:solidFill>
              <a:latin typeface="+mj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it-IT" sz="2000">
              <a:solidFill>
                <a:srgbClr val="C00000"/>
              </a:solidFill>
              <a:latin typeface="+mj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000" dirty="0">
                <a:solidFill>
                  <a:srgbClr val="C00000"/>
                </a:solidFill>
                <a:latin typeface="+mj-lt"/>
              </a:rPr>
              <a:t>32</a:t>
            </a:r>
            <a:r>
              <a:rPr lang="en-US" altLang="it-IT" sz="2000" b="0" dirty="0">
                <a:solidFill>
                  <a:srgbClr val="000000"/>
                </a:solidFill>
                <a:latin typeface="+mj-lt"/>
              </a:rPr>
              <a:t> Departments</a:t>
            </a:r>
            <a:endParaRPr lang="en-US" altLang="it-IT" sz="2000" b="0" dirty="0">
              <a:solidFill>
                <a:srgbClr val="000000"/>
              </a:solidFill>
              <a:latin typeface="+mj-lt"/>
              <a:cs typeface="Arial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000" dirty="0">
                <a:solidFill>
                  <a:srgbClr val="C00000"/>
                </a:solidFill>
                <a:latin typeface="+mj-lt"/>
              </a:rPr>
              <a:t>8</a:t>
            </a:r>
            <a:r>
              <a:rPr lang="en-US" altLang="it-IT" sz="2000" b="0" dirty="0">
                <a:solidFill>
                  <a:srgbClr val="000000"/>
                </a:solidFill>
                <a:latin typeface="+mj-lt"/>
              </a:rPr>
              <a:t> Schools</a:t>
            </a:r>
            <a:endParaRPr lang="en-US" altLang="it-IT" sz="2000" b="0" dirty="0">
              <a:solidFill>
                <a:srgbClr val="000000"/>
              </a:solidFill>
              <a:latin typeface="+mj-lt"/>
              <a:cs typeface="Arial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it-IT" sz="2000" b="0">
              <a:solidFill>
                <a:srgbClr val="000000"/>
              </a:solidFill>
              <a:latin typeface="+mj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000" dirty="0">
                <a:solidFill>
                  <a:srgbClr val="C00000"/>
                </a:solidFill>
                <a:latin typeface="+mj-lt"/>
              </a:rPr>
              <a:t>1</a:t>
            </a:r>
            <a:r>
              <a:rPr lang="en-US" altLang="it-IT" sz="2000" b="0" dirty="0">
                <a:solidFill>
                  <a:srgbClr val="000000"/>
                </a:solidFill>
                <a:latin typeface="+mj-lt"/>
              </a:rPr>
              <a:t> University Hospital</a:t>
            </a:r>
            <a:br>
              <a:rPr lang="en-US" altLang="it-IT" sz="2000" b="0" dirty="0">
                <a:latin typeface="+mj-lt"/>
              </a:rPr>
            </a:br>
            <a:r>
              <a:rPr lang="en-US" altLang="it-IT" sz="2000" dirty="0">
                <a:solidFill>
                  <a:srgbClr val="C00000"/>
                </a:solidFill>
                <a:latin typeface="+mj-lt"/>
              </a:rPr>
              <a:t>1</a:t>
            </a:r>
            <a:r>
              <a:rPr lang="en-US" altLang="it-IT" sz="2000" b="0" dirty="0">
                <a:solidFill>
                  <a:srgbClr val="000000"/>
                </a:solidFill>
                <a:latin typeface="+mj-lt"/>
              </a:rPr>
              <a:t> Veterinary Hospital</a:t>
            </a:r>
            <a:endParaRPr lang="en-US" altLang="it-IT" sz="2000" b="0" dirty="0">
              <a:solidFill>
                <a:srgbClr val="000000"/>
              </a:solidFill>
              <a:latin typeface="+mj-lt"/>
              <a:cs typeface="Arial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000" dirty="0">
                <a:solidFill>
                  <a:srgbClr val="C00000"/>
                </a:solidFill>
                <a:latin typeface="+mj-lt"/>
              </a:rPr>
              <a:t>29</a:t>
            </a:r>
            <a:r>
              <a:rPr lang="en-US" altLang="it-IT" sz="2000" b="0" dirty="0">
                <a:solidFill>
                  <a:srgbClr val="000000"/>
                </a:solidFill>
                <a:latin typeface="+mj-lt"/>
              </a:rPr>
              <a:t> University Libraries</a:t>
            </a:r>
            <a:br>
              <a:rPr lang="en-US" altLang="it-IT" sz="2000" b="0" dirty="0">
                <a:latin typeface="+mj-lt"/>
              </a:rPr>
            </a:br>
            <a:r>
              <a:rPr lang="en-US" altLang="it-IT" sz="2000" dirty="0">
                <a:solidFill>
                  <a:srgbClr val="C00000"/>
                </a:solidFill>
                <a:latin typeface="+mj-lt"/>
              </a:rPr>
              <a:t>13 </a:t>
            </a:r>
            <a:r>
              <a:rPr lang="en-US" altLang="it-IT" sz="2000" b="0" dirty="0">
                <a:latin typeface="+mj-lt"/>
              </a:rPr>
              <a:t>University Museums</a:t>
            </a:r>
            <a:endParaRPr lang="en-US" altLang="it-IT" sz="2000" b="0" dirty="0">
              <a:latin typeface="+mj-lt"/>
              <a:cs typeface="Arial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000" dirty="0">
                <a:solidFill>
                  <a:srgbClr val="C00000"/>
                </a:solidFill>
                <a:latin typeface="+mj-lt"/>
              </a:rPr>
              <a:t>1</a:t>
            </a:r>
            <a:r>
              <a:rPr lang="en-US" altLang="it-IT" sz="2000" b="0" dirty="0">
                <a:solidFill>
                  <a:srgbClr val="000000"/>
                </a:solidFill>
                <a:latin typeface="+mj-lt"/>
              </a:rPr>
              <a:t> School of Higher Education</a:t>
            </a:r>
            <a:endParaRPr lang="en-US" altLang="it-IT" sz="2000" b="0" dirty="0">
              <a:solidFill>
                <a:srgbClr val="000000"/>
              </a:solidFill>
              <a:latin typeface="+mj-lt"/>
              <a:cs typeface="Arial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000" dirty="0">
                <a:solidFill>
                  <a:srgbClr val="C00000"/>
                </a:solidFill>
                <a:latin typeface="+mj-lt"/>
              </a:rPr>
              <a:t>10</a:t>
            </a:r>
            <a:r>
              <a:rPr lang="en-US" altLang="it-IT" sz="2000" b="0" dirty="0">
                <a:solidFill>
                  <a:srgbClr val="00B0F0"/>
                </a:solidFill>
                <a:latin typeface="+mj-lt"/>
              </a:rPr>
              <a:t> </a:t>
            </a:r>
            <a:r>
              <a:rPr lang="en-US" altLang="it-IT" sz="2000" b="0" dirty="0">
                <a:solidFill>
                  <a:srgbClr val="000000"/>
                </a:solidFill>
                <a:latin typeface="+mj-lt"/>
              </a:rPr>
              <a:t>Halls of Residence</a:t>
            </a:r>
            <a:endParaRPr lang="en-US" altLang="it-IT" sz="2000" b="0" dirty="0">
              <a:solidFill>
                <a:srgbClr val="000000"/>
              </a:solidFill>
              <a:latin typeface="+mj-lt"/>
              <a:cs typeface="Arial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000" dirty="0">
                <a:solidFill>
                  <a:srgbClr val="C00000"/>
                </a:solidFill>
                <a:latin typeface="+mj-lt"/>
              </a:rPr>
              <a:t>17</a:t>
            </a:r>
            <a:r>
              <a:rPr lang="en-US" altLang="it-IT" sz="2000" b="0" dirty="0">
                <a:solidFill>
                  <a:srgbClr val="000000"/>
                </a:solidFill>
                <a:latin typeface="+mj-lt"/>
              </a:rPr>
              <a:t> University Canteens</a:t>
            </a:r>
            <a:endParaRPr lang="en-US" altLang="it-IT" sz="2000" b="0" dirty="0">
              <a:solidFill>
                <a:srgbClr val="000000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31748" name="Picture 3" descr="F:\ADISS-InternationalOffice\settore global engagement\Portali web\Immagini portali\18.IMG_4767_maldu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"/>
          <a:stretch>
            <a:fillRect/>
          </a:stretch>
        </p:blipFill>
        <p:spPr bwMode="auto">
          <a:xfrm>
            <a:off x="0" y="981075"/>
            <a:ext cx="446405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Immagin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3873500"/>
            <a:ext cx="4475163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678415"/>
      </p:ext>
    </p:extLst>
  </p:cSld>
  <p:clrMapOvr>
    <a:masterClrMapping/>
  </p:clrMapOvr>
  <p:transition spd="med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>
            <a:extLst>
              <a:ext uri="{FF2B5EF4-FFF2-40B4-BE49-F238E27FC236}">
                <a16:creationId xmlns:a16="http://schemas.microsoft.com/office/drawing/2014/main" id="{1DE59B74-E6C6-45D2-8010-A43CA1B3E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144" y="0"/>
            <a:ext cx="2880320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US</a:t>
            </a:r>
            <a:endParaRPr lang="it-IT" altLang="it-IT" sz="2400" b="0">
              <a:solidFill>
                <a:srgbClr val="FFFFFF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87BEE830-FD63-44F1-800C-FDA1E2B68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701800"/>
            <a:ext cx="8785225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eaLnBrk="1" fontAlgn="auto" hangingPunct="1"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it-IT" sz="2800" dirty="0">
                <a:latin typeface="Calibri"/>
                <a:ea typeface="ＭＳ Ｐゴシック"/>
                <a:cs typeface="Calibri"/>
              </a:rPr>
              <a:t>RESEARCH-INTENSIVE</a:t>
            </a:r>
            <a:endParaRPr lang="it-IT" dirty="0"/>
          </a:p>
          <a:p>
            <a:pPr marL="457200" indent="-457200"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endParaRPr lang="it-IT" altLang="it-IT" sz="2800" dirty="0">
              <a:latin typeface="Calibri"/>
              <a:ea typeface="ＭＳ Ｐゴシック"/>
              <a:cs typeface="Calibri"/>
            </a:endParaRPr>
          </a:p>
          <a:p>
            <a:pPr marL="457200" indent="-457200"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it-IT" altLang="it-IT" sz="2800" dirty="0">
                <a:latin typeface="Calibri"/>
                <a:ea typeface="ＭＳ Ｐゴシック"/>
                <a:cs typeface="Calibri"/>
              </a:rPr>
              <a:t>MULTIDISCIPLINARY</a:t>
            </a:r>
            <a:r>
              <a:rPr lang="it-IT" altLang="it-IT" sz="2800" b="0" dirty="0">
                <a:latin typeface="Calibri"/>
                <a:ea typeface="ＭＳ Ｐゴシック"/>
                <a:cs typeface="Calibri"/>
              </a:rPr>
              <a:t> AND </a:t>
            </a:r>
            <a:r>
              <a:rPr lang="it-IT" altLang="it-IT" sz="2800" dirty="0">
                <a:latin typeface="Calibri"/>
                <a:ea typeface="ＭＳ Ｐゴシック"/>
                <a:cs typeface="Calibri"/>
              </a:rPr>
              <a:t>INTERDISCIPLINARY</a:t>
            </a:r>
            <a:endParaRPr lang="it-IT" dirty="0">
              <a:cs typeface="Arial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None/>
              <a:defRPr/>
            </a:pPr>
            <a:endParaRPr lang="it-IT" altLang="it-IT" sz="2800" dirty="0"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pPr marL="457200" indent="-457200" eaLnBrk="1" fontAlgn="auto" hangingPunct="1"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it-IT" altLang="it-IT" sz="2800" dirty="0">
                <a:latin typeface="Calibri"/>
                <a:ea typeface="ＭＳ Ｐゴシック"/>
                <a:cs typeface="Calibri"/>
              </a:rPr>
              <a:t>BEST UNIVERSITY IN ITALY </a:t>
            </a:r>
            <a:r>
              <a:rPr lang="it-IT" altLang="it-IT" sz="2800" b="0" dirty="0">
                <a:latin typeface="Calibri"/>
                <a:ea typeface="ＭＳ Ｐゴシック"/>
                <a:cs typeface="Calibri"/>
              </a:rPr>
              <a:t>FOR TEACHING AND RESEARCH QUALITY</a:t>
            </a:r>
            <a:endParaRPr lang="it-IT" altLang="it-IT" sz="2800" dirty="0">
              <a:latin typeface="Calibri"/>
              <a:ea typeface="ＭＳ Ｐゴシック"/>
              <a:cs typeface="Calibri"/>
            </a:endParaRPr>
          </a:p>
          <a:p>
            <a:pPr marL="457200" indent="-457200" eaLnBrk="1" fontAlgn="auto" hangingPunct="1"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endParaRPr lang="it-IT" altLang="it-IT" sz="2800" b="0" dirty="0"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pPr marL="457200" indent="-457200" eaLnBrk="1" fontAlgn="auto" hangingPunct="1"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it-IT" altLang="it-IT" sz="2800" b="0" dirty="0">
                <a:latin typeface="Calibri"/>
                <a:ea typeface="ＭＳ Ｐゴシック"/>
                <a:cs typeface="Calibri"/>
              </a:rPr>
              <a:t>ITALIAN </a:t>
            </a:r>
            <a:r>
              <a:rPr lang="it-IT" altLang="it-IT" sz="2800" dirty="0">
                <a:latin typeface="Calibri"/>
                <a:ea typeface="ＭＳ Ｐゴシック"/>
                <a:cs typeface="Calibri"/>
              </a:rPr>
              <a:t>WORLD-CLASS</a:t>
            </a:r>
            <a:r>
              <a:rPr lang="it-IT" altLang="it-IT" sz="2800" b="0" dirty="0">
                <a:latin typeface="Calibri"/>
                <a:ea typeface="ＭＳ Ｐゴシック"/>
                <a:cs typeface="Calibri"/>
              </a:rPr>
              <a:t> UNIVERSITY</a:t>
            </a:r>
            <a:br>
              <a:rPr lang="it-IT" altLang="it-IT" sz="2800" b="0" dirty="0"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</a:br>
            <a:endParaRPr lang="it-IT" altLang="it-IT" sz="2400" b="0" dirty="0"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  <a:p>
            <a:pPr marL="457200" indent="-457200" eaLnBrk="1" fontAlgn="auto" hangingPunct="1"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it-IT" altLang="it-IT" sz="2800" dirty="0">
                <a:latin typeface="Calibri"/>
                <a:ea typeface="ＭＳ Ｐゴシック"/>
                <a:cs typeface="Calibri"/>
              </a:rPr>
              <a:t>TOP 250 </a:t>
            </a:r>
            <a:r>
              <a:rPr lang="it-IT" altLang="it-IT" sz="2800" b="0" dirty="0">
                <a:latin typeface="Calibri"/>
                <a:ea typeface="ＭＳ Ｐゴシック"/>
                <a:cs typeface="Calibri"/>
              </a:rPr>
              <a:t>UNIVERSITY IN THE WORLD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it-IT" altLang="it-IT" sz="2400" b="0" dirty="0"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it-IT" altLang="it-IT" sz="2400" b="0" dirty="0">
              <a:solidFill>
                <a:prstClr val="white"/>
              </a:solidFill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it-IT" altLang="it-IT" sz="2400" b="0" dirty="0">
              <a:solidFill>
                <a:prstClr val="white"/>
              </a:solidFill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it-IT" altLang="it-IT" sz="2800" b="0" dirty="0"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it-IT" altLang="it-IT" sz="2400" b="0" dirty="0">
              <a:solidFill>
                <a:prstClr val="white"/>
              </a:solidFill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Image result for polo beato pellegrino">
            <a:extLst>
              <a:ext uri="{FF2B5EF4-FFF2-40B4-BE49-F238E27FC236}">
                <a16:creationId xmlns:a16="http://schemas.microsoft.com/office/drawing/2014/main" id="{D4313CB1-282B-4D9C-96E2-3B978479C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 r="12505"/>
          <a:stretch>
            <a:fillRect/>
          </a:stretch>
        </p:blipFill>
        <p:spPr bwMode="auto">
          <a:xfrm>
            <a:off x="0" y="966788"/>
            <a:ext cx="9180513" cy="589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con angoli arrotondati in diagonale 2">
            <a:extLst>
              <a:ext uri="{FF2B5EF4-FFF2-40B4-BE49-F238E27FC236}">
                <a16:creationId xmlns:a16="http://schemas.microsoft.com/office/drawing/2014/main" id="{8DFB2018-69B4-467D-A476-151BEF8E47EF}"/>
              </a:ext>
            </a:extLst>
          </p:cNvPr>
          <p:cNvSpPr/>
          <p:nvPr/>
        </p:nvSpPr>
        <p:spPr bwMode="auto">
          <a:xfrm>
            <a:off x="114300" y="5667375"/>
            <a:ext cx="2541588" cy="977900"/>
          </a:xfrm>
          <a:prstGeom prst="round2DiagRect">
            <a:avLst/>
          </a:prstGeom>
          <a:solidFill>
            <a:srgbClr val="C00000">
              <a:alpha val="80000"/>
            </a:srgb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it-IT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 OF HUMANITIES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7EEFE0C-32B8-BF4C-BABF-6530D624BAA5}"/>
              </a:ext>
            </a:extLst>
          </p:cNvPr>
          <p:cNvSpPr txBox="1"/>
          <p:nvPr/>
        </p:nvSpPr>
        <p:spPr bwMode="auto">
          <a:xfrm>
            <a:off x="7150608" y="27432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rtlCol="0" anchor="ctr" anchorCtr="0">
            <a:noAutofit/>
          </a:bodyPr>
          <a:lstStyle/>
          <a:p>
            <a:pPr algn="r" eaLnBrk="1" hangingPunct="1"/>
            <a:endParaRPr lang="it-IT" sz="2800" b="0">
              <a:solidFill>
                <a:schemeClr val="bg1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F39C5B5-25E8-43C5-981F-851D85FC1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912" y="0"/>
            <a:ext cx="496855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it-IT" altLang="it-IT" sz="2800" b="0">
                <a:solidFill>
                  <a:schemeClr val="bg1"/>
                </a:solidFill>
              </a:rPr>
              <a:t> </a:t>
            </a:r>
            <a:r>
              <a:rPr lang="it-IT" altLang="it-IT" sz="28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UNIVER-CITY</a:t>
            </a:r>
          </a:p>
        </p:txBody>
      </p:sp>
    </p:spTree>
  </p:cSld>
  <p:clrMapOvr>
    <a:masterClrMapping/>
  </p:clrMapOvr>
  <p:transition spd="med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Immagine 5">
            <a:extLst>
              <a:ext uri="{FF2B5EF4-FFF2-40B4-BE49-F238E27FC236}">
                <a16:creationId xmlns:a16="http://schemas.microsoft.com/office/drawing/2014/main" id="{22375A75-279C-49EF-B54E-8708F02C6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"/>
          <a:stretch>
            <a:fillRect/>
          </a:stretch>
        </p:blipFill>
        <p:spPr bwMode="auto">
          <a:xfrm>
            <a:off x="-4763" y="981075"/>
            <a:ext cx="9180513" cy="630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con angoli arrotondati in diagonale 4">
            <a:extLst>
              <a:ext uri="{FF2B5EF4-FFF2-40B4-BE49-F238E27FC236}">
                <a16:creationId xmlns:a16="http://schemas.microsoft.com/office/drawing/2014/main" id="{54EFA394-DECC-43F8-A382-EC1BC90303EA}"/>
              </a:ext>
            </a:extLst>
          </p:cNvPr>
          <p:cNvSpPr/>
          <p:nvPr/>
        </p:nvSpPr>
        <p:spPr bwMode="auto">
          <a:xfrm>
            <a:off x="107950" y="1196975"/>
            <a:ext cx="5256213" cy="1152525"/>
          </a:xfrm>
          <a:prstGeom prst="round2DiagRect">
            <a:avLst/>
          </a:prstGeom>
          <a:solidFill>
            <a:srgbClr val="C00000">
              <a:alpha val="80000"/>
            </a:srgb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it-IT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 OF AGRICULTURAL AND VETERINARY SCIENCES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F39C5B5-25E8-43C5-981F-851D85FC1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912" y="0"/>
            <a:ext cx="496855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it-IT" altLang="it-IT" sz="2800" b="0">
                <a:solidFill>
                  <a:schemeClr val="bg1"/>
                </a:solidFill>
              </a:rPr>
              <a:t> </a:t>
            </a:r>
            <a:r>
              <a:rPr lang="it-IT" altLang="it-IT" sz="28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UNIVER-CITY</a:t>
            </a:r>
          </a:p>
        </p:txBody>
      </p:sp>
    </p:spTree>
  </p:cSld>
  <p:clrMapOvr>
    <a:masterClrMapping/>
  </p:clrMapOvr>
  <p:transition spd="med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magine 2">
            <a:extLst>
              <a:ext uri="{FF2B5EF4-FFF2-40B4-BE49-F238E27FC236}">
                <a16:creationId xmlns:a16="http://schemas.microsoft.com/office/drawing/2014/main" id="{E59F6090-446E-49E2-93C0-44B6A3AD7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5" r="21690"/>
          <a:stretch>
            <a:fillRect/>
          </a:stretch>
        </p:blipFill>
        <p:spPr bwMode="auto">
          <a:xfrm>
            <a:off x="0" y="966788"/>
            <a:ext cx="9144000" cy="589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con angoli arrotondati in diagonale 2">
            <a:extLst>
              <a:ext uri="{FF2B5EF4-FFF2-40B4-BE49-F238E27FC236}">
                <a16:creationId xmlns:a16="http://schemas.microsoft.com/office/drawing/2014/main" id="{3E5D25E7-8BDA-4EE4-B3B5-6D7A31DB42CE}"/>
              </a:ext>
            </a:extLst>
          </p:cNvPr>
          <p:cNvSpPr/>
          <p:nvPr/>
        </p:nvSpPr>
        <p:spPr bwMode="auto">
          <a:xfrm>
            <a:off x="5867400" y="5529263"/>
            <a:ext cx="2998788" cy="1212850"/>
          </a:xfrm>
          <a:prstGeom prst="round2DiagRect">
            <a:avLst/>
          </a:prstGeom>
          <a:solidFill>
            <a:srgbClr val="C00000">
              <a:alpha val="80000"/>
            </a:srgb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it-IT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 OF MEDICINE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F39C5B5-25E8-43C5-981F-851D85FC1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912" y="0"/>
            <a:ext cx="496855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it-IT" altLang="it-IT" sz="2800" b="0">
                <a:solidFill>
                  <a:schemeClr val="bg1"/>
                </a:solidFill>
              </a:rPr>
              <a:t> </a:t>
            </a:r>
            <a:r>
              <a:rPr lang="it-IT" altLang="it-IT" sz="28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UNIVER-CITY</a:t>
            </a:r>
            <a:endParaRPr lang="it-IT" altLang="it-IT" sz="2400" b="0">
              <a:solidFill>
                <a:srgbClr val="FFFFFF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 spd="med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Immagine 1">
            <a:extLst>
              <a:ext uri="{FF2B5EF4-FFF2-40B4-BE49-F238E27FC236}">
                <a16:creationId xmlns:a16="http://schemas.microsoft.com/office/drawing/2014/main" id="{712509A7-35AD-414E-8AE7-07C032BC6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"/>
          <a:stretch>
            <a:fillRect/>
          </a:stretch>
        </p:blipFill>
        <p:spPr bwMode="auto">
          <a:xfrm>
            <a:off x="0" y="981075"/>
            <a:ext cx="9144000" cy="589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con angoli arrotondati in diagonale 6">
            <a:extLst>
              <a:ext uri="{FF2B5EF4-FFF2-40B4-BE49-F238E27FC236}">
                <a16:creationId xmlns:a16="http://schemas.microsoft.com/office/drawing/2014/main" id="{AE4DEABD-A2CF-4FA9-B810-2ACF4991D27C}"/>
              </a:ext>
            </a:extLst>
          </p:cNvPr>
          <p:cNvSpPr/>
          <p:nvPr/>
        </p:nvSpPr>
        <p:spPr bwMode="auto">
          <a:xfrm>
            <a:off x="171450" y="5362575"/>
            <a:ext cx="2801938" cy="1235075"/>
          </a:xfrm>
          <a:prstGeom prst="round2DiagRect">
            <a:avLst/>
          </a:prstGeom>
          <a:solidFill>
            <a:srgbClr val="C0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it-IT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 OF PSYCHOLOGY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F39C5B5-25E8-43C5-981F-851D85FC1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912" y="0"/>
            <a:ext cx="496855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it-IT" altLang="it-IT" sz="2800" b="0">
                <a:solidFill>
                  <a:schemeClr val="bg1"/>
                </a:solidFill>
              </a:rPr>
              <a:t> </a:t>
            </a:r>
            <a:r>
              <a:rPr lang="it-IT" altLang="it-IT" sz="28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UNIVER-CITY</a:t>
            </a:r>
          </a:p>
        </p:txBody>
      </p:sp>
    </p:spTree>
  </p:cSld>
  <p:clrMapOvr>
    <a:masterClrMapping/>
  </p:clrMapOvr>
  <p:transition spd="med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ttangolo 5">
            <a:extLst>
              <a:ext uri="{FF2B5EF4-FFF2-40B4-BE49-F238E27FC236}">
                <a16:creationId xmlns:a16="http://schemas.microsoft.com/office/drawing/2014/main" id="{8A016E56-DE65-441C-BDD7-82F920A91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1500188"/>
            <a:ext cx="5942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800" b="0">
              <a:solidFill>
                <a:srgbClr val="306F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4093AF2A-95AE-48C1-9216-07A278CF1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243" y="0"/>
            <a:ext cx="5377221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None/>
            </a:pPr>
            <a:r>
              <a:rPr lang="it-IT" altLang="it-IT" sz="28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ITALIAN EDUCATION SYSTEM</a:t>
            </a:r>
          </a:p>
        </p:txBody>
      </p:sp>
      <p:pic>
        <p:nvPicPr>
          <p:cNvPr id="70660" name="Immagine 1">
            <a:extLst>
              <a:ext uri="{FF2B5EF4-FFF2-40B4-BE49-F238E27FC236}">
                <a16:creationId xmlns:a16="http://schemas.microsoft.com/office/drawing/2014/main" id="{94E13B57-0902-4973-AF72-D57583F8E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653" y="1124744"/>
            <a:ext cx="6703095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xchange students | Università di Pado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3578225"/>
            <a:ext cx="8202612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496153"/>
              </p:ext>
            </p:extLst>
          </p:nvPr>
        </p:nvGraphicFramePr>
        <p:xfrm>
          <a:off x="144463" y="1773238"/>
          <a:ext cx="8855075" cy="1543050"/>
        </p:xfrm>
        <a:graphic>
          <a:graphicData uri="http://schemas.openxmlformats.org/drawingml/2006/table">
            <a:tbl>
              <a:tblPr/>
              <a:tblGrid>
                <a:gridCol w="1279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5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0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3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it-IT" sz="2000" b="1" i="0" u="none" strike="noStrike" cap="none" normalizeH="0" baseline="0">
                        <a:ln>
                          <a:noFill/>
                        </a:ln>
                        <a:solidFill>
                          <a:srgbClr val="96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43" marR="91443"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6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1</a:t>
                      </a:r>
                      <a:r>
                        <a:rPr kumimoji="0" lang="en-GB" altLang="it-IT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96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ST</a:t>
                      </a:r>
                      <a:r>
                        <a:rPr kumimoji="0" lang="en-GB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6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SEMESTER</a:t>
                      </a:r>
                    </a:p>
                  </a:txBody>
                  <a:tcPr marL="91443" marR="91443"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6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2</a:t>
                      </a:r>
                      <a:r>
                        <a:rPr kumimoji="0" lang="en-GB" altLang="it-IT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96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ND</a:t>
                      </a:r>
                      <a:r>
                        <a:rPr kumimoji="0" lang="en-GB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6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SEMESTER</a:t>
                      </a:r>
                    </a:p>
                  </a:txBody>
                  <a:tcPr marL="91443" marR="91443"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CLASSES</a:t>
                      </a:r>
                    </a:p>
                  </a:txBody>
                  <a:tcPr marL="91443" marR="91443"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OCTOBER </a:t>
                      </a:r>
                      <a:r>
                        <a:rPr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2022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</a:t>
                      </a:r>
                      <a:r>
                        <a:rPr kumimoji="0" lang="mr-IN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JANUARY </a:t>
                      </a:r>
                      <a:r>
                        <a:rPr lang="en-GB" sz="2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2023</a:t>
                      </a:r>
                      <a:endParaRPr kumimoji="0" lang="en-GB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91443" marR="91443"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MARCH </a:t>
                      </a:r>
                      <a:r>
                        <a:rPr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2023 </a:t>
                      </a:r>
                      <a:r>
                        <a:rPr kumimoji="0" lang="mr-IN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JUNE </a:t>
                      </a:r>
                      <a:r>
                        <a:rPr lang="en-GB" sz="2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2023</a:t>
                      </a:r>
                      <a:endParaRPr kumimoji="0" lang="en-GB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91443" marR="91443"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EXAMS</a:t>
                      </a:r>
                    </a:p>
                  </a:txBody>
                  <a:tcPr marL="91443" marR="91443"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JANUARY </a:t>
                      </a:r>
                      <a:r>
                        <a:rPr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2023</a:t>
                      </a:r>
                      <a:r>
                        <a:rPr kumimoji="0" lang="mr-IN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FEBRUARY </a:t>
                      </a:r>
                      <a:r>
                        <a:rPr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2023</a:t>
                      </a:r>
                      <a:endParaRPr kumimoji="0" lang="en-GB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91443" marR="91443"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JUNE </a:t>
                      </a:r>
                      <a:r>
                        <a:rPr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2023</a:t>
                      </a:r>
                      <a:r>
                        <a:rPr kumimoji="0" lang="mr-IN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r>
                        <a:rPr kumimoji="0"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JULY </a:t>
                      </a:r>
                      <a:r>
                        <a:rPr lang="en-GB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2023</a:t>
                      </a:r>
                      <a:endParaRPr kumimoji="0" lang="en-GB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43" marR="91443"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501" name="Rettangolo 1"/>
          <p:cNvSpPr>
            <a:spLocks noChangeArrowheads="1"/>
          </p:cNvSpPr>
          <p:nvPr/>
        </p:nvSpPr>
        <p:spPr bwMode="auto">
          <a:xfrm>
            <a:off x="2389640" y="1112838"/>
            <a:ext cx="43647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2800" dirty="0">
                <a:solidFill>
                  <a:srgbClr val="AB1500"/>
                </a:solidFill>
                <a:latin typeface="Calibri"/>
                <a:cs typeface="Calibri"/>
              </a:rPr>
              <a:t>ACADEMIC YEAR 2022/2023</a:t>
            </a:r>
            <a:endParaRPr lang="it-IT" altLang="it-IT" sz="2800" dirty="0">
              <a:solidFill>
                <a:srgbClr val="AB15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502" name="Rettangolo 5"/>
          <p:cNvSpPr>
            <a:spLocks noChangeArrowheads="1"/>
          </p:cNvSpPr>
          <p:nvPr/>
        </p:nvSpPr>
        <p:spPr bwMode="auto">
          <a:xfrm>
            <a:off x="5540375" y="193612"/>
            <a:ext cx="31686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  <a:endParaRPr lang="it-IT" altLang="it-IT" sz="2000" b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73433"/>
      </p:ext>
    </p:extLst>
  </p:cSld>
  <p:clrMapOvr>
    <a:masterClrMapping/>
  </p:clrMapOvr>
  <p:transition spd="med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CasellaDiTesto 1">
            <a:extLst>
              <a:ext uri="{FF2B5EF4-FFF2-40B4-BE49-F238E27FC236}">
                <a16:creationId xmlns:a16="http://schemas.microsoft.com/office/drawing/2014/main" id="{2382DB1E-A145-4381-A375-59727B123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797425"/>
            <a:ext cx="770413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800" b="0">
              <a:solidFill>
                <a:schemeClr val="bg1"/>
              </a:solidFill>
            </a:endParaRPr>
          </a:p>
        </p:txBody>
      </p:sp>
      <p:sp>
        <p:nvSpPr>
          <p:cNvPr id="96259" name="CasellaDiTesto 2">
            <a:extLst>
              <a:ext uri="{FF2B5EF4-FFF2-40B4-BE49-F238E27FC236}">
                <a16:creationId xmlns:a16="http://schemas.microsoft.com/office/drawing/2014/main" id="{BE4F79D3-D8C7-4DAC-AEB8-4005EB5C1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58" y="5373687"/>
            <a:ext cx="78486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UNIQUE STUDENT EXPERIENCE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b="0" i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</a:t>
            </a:r>
            <a:r>
              <a:rPr lang="it-IT" altLang="it-IT" sz="36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3600" b="0" i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services</a:t>
            </a:r>
            <a:r>
              <a:rPr lang="it-IT" altLang="it-IT" sz="36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altLang="it-IT" sz="3600" b="0" i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it-IT" altLang="it-IT" sz="36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3600" b="0" i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facilities</a:t>
            </a:r>
            <a:endParaRPr lang="it-IT" altLang="it-IT" sz="3600" b="0" i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800" b="0" i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800" b="0" i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 b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 b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4" name="Rettangolo 5">
            <a:extLst>
              <a:ext uri="{FF2B5EF4-FFF2-40B4-BE49-F238E27FC236}">
                <a16:creationId xmlns:a16="http://schemas.microsoft.com/office/drawing/2014/main" id="{61ABCEB2-5B11-4FA9-B57E-B9E1DCB64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912" y="224389"/>
            <a:ext cx="49685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HOUSING</a:t>
            </a:r>
            <a:endParaRPr lang="it-IT" altLang="it-IT" sz="1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ttangolo 1">
            <a:extLst>
              <a:ext uri="{FF2B5EF4-FFF2-40B4-BE49-F238E27FC236}">
                <a16:creationId xmlns:a16="http://schemas.microsoft.com/office/drawing/2014/main" id="{564806CC-610C-944D-960E-9893B9386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1268760"/>
            <a:ext cx="5220072" cy="515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ts val="2400"/>
              </a:spcBef>
              <a:defRPr/>
            </a:pPr>
            <a:r>
              <a:rPr lang="en-GB" altLang="it-IT" sz="2000" b="0" kern="0" dirty="0">
                <a:latin typeface="Arial"/>
                <a:cs typeface="Arial"/>
              </a:rPr>
              <a:t> </a:t>
            </a:r>
            <a:r>
              <a:rPr lang="en-GB" sz="2000" kern="0" dirty="0"/>
              <a:t> Private market</a:t>
            </a:r>
            <a:r>
              <a:rPr lang="en-GB" sz="2000" b="0" kern="0" dirty="0"/>
              <a:t> (flats and/or shared rooms).</a:t>
            </a:r>
          </a:p>
          <a:p>
            <a:pPr algn="just">
              <a:lnSpc>
                <a:spcPct val="120000"/>
              </a:lnSpc>
              <a:spcBef>
                <a:spcPts val="2400"/>
              </a:spcBef>
              <a:defRPr/>
            </a:pPr>
            <a:r>
              <a:rPr lang="en-GB" altLang="it-IT" sz="2000" kern="0" dirty="0"/>
              <a:t>Private colleges </a:t>
            </a:r>
            <a:r>
              <a:rPr lang="en-GB" altLang="it-IT" sz="2000" b="0" kern="0" dirty="0"/>
              <a:t>reserve a limited number of places exclusively for international students.</a:t>
            </a:r>
          </a:p>
          <a:p>
            <a:pPr algn="just">
              <a:lnSpc>
                <a:spcPct val="120000"/>
              </a:lnSpc>
              <a:spcBef>
                <a:spcPts val="2400"/>
              </a:spcBef>
              <a:defRPr/>
            </a:pPr>
            <a:r>
              <a:rPr lang="en-GB" altLang="it-IT" sz="2000" kern="0" dirty="0"/>
              <a:t>Housing Anywhere</a:t>
            </a:r>
          </a:p>
          <a:p>
            <a:pPr algn="just">
              <a:lnSpc>
                <a:spcPct val="120000"/>
              </a:lnSpc>
              <a:spcBef>
                <a:spcPts val="2400"/>
              </a:spcBef>
              <a:defRPr/>
            </a:pPr>
            <a:r>
              <a:rPr lang="en-GB" altLang="it-IT" sz="2000" b="0" kern="0" dirty="0">
                <a:latin typeface="Arial"/>
                <a:cs typeface="Arial"/>
              </a:rPr>
              <a:t>The </a:t>
            </a:r>
            <a:r>
              <a:rPr lang="en-GB" altLang="it-IT" sz="2000" kern="0" dirty="0">
                <a:latin typeface="Arial"/>
                <a:cs typeface="Arial"/>
              </a:rPr>
              <a:t>ESU</a:t>
            </a:r>
            <a:r>
              <a:rPr lang="en-GB" altLang="it-IT" sz="2000" b="0" kern="0" dirty="0">
                <a:latin typeface="Arial"/>
                <a:cs typeface="Arial"/>
              </a:rPr>
              <a:t> </a:t>
            </a:r>
            <a:r>
              <a:rPr lang="en-GB" altLang="it-IT" sz="2000" kern="0" dirty="0">
                <a:latin typeface="Arial"/>
                <a:cs typeface="Arial"/>
              </a:rPr>
              <a:t>Regional Agency </a:t>
            </a:r>
            <a:r>
              <a:rPr lang="en-GB" altLang="it-IT" sz="2000" b="0" kern="0" dirty="0">
                <a:latin typeface="Arial"/>
                <a:cs typeface="Arial"/>
              </a:rPr>
              <a:t>provides accommodation for about 1,600 students in its 10 halls of residence, which are situated in the city centre or near the university buildings. </a:t>
            </a:r>
            <a:r>
              <a:rPr lang="en-GB" altLang="it-IT" sz="2000" kern="0" dirty="0"/>
              <a:t> </a:t>
            </a:r>
            <a:r>
              <a:rPr lang="en-GB" altLang="it-IT" sz="2000" b="0" kern="0" dirty="0"/>
              <a:t>	</a:t>
            </a:r>
            <a:r>
              <a:rPr lang="it-IT" sz="2400" b="0" kern="0" dirty="0"/>
              <a:t>		</a:t>
            </a:r>
          </a:p>
        </p:txBody>
      </p:sp>
      <p:pic>
        <p:nvPicPr>
          <p:cNvPr id="8" name="Immagine 1">
            <a:hlinkClick r:id="rId3"/>
            <a:extLst>
              <a:ext uri="{FF2B5EF4-FFF2-40B4-BE49-F238E27FC236}">
                <a16:creationId xmlns:a16="http://schemas.microsoft.com/office/drawing/2014/main" id="{EC3256F5-41D3-E948-A994-D85357127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902" y="3551462"/>
            <a:ext cx="1655763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2">
            <a:extLst>
              <a:ext uri="{FF2B5EF4-FFF2-40B4-BE49-F238E27FC236}">
                <a16:creationId xmlns:a16="http://schemas.microsoft.com/office/drawing/2014/main" id="{E3A3EB97-AAED-404B-8303-6A9D3355E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096" y="1268760"/>
            <a:ext cx="3564136" cy="178510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it-IT" sz="2200" dirty="0">
                <a:latin typeface="Calibri"/>
                <a:ea typeface="MS PGothic"/>
                <a:cs typeface="Calibri"/>
              </a:rPr>
              <a:t> HOUSING OFFICE</a:t>
            </a:r>
            <a:endParaRPr lang="en-US" altLang="it-IT" sz="2200" dirty="0"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algn="ctr"/>
            <a:endParaRPr lang="en-US" altLang="it-IT" sz="2200" dirty="0"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algn="ctr"/>
            <a:r>
              <a:rPr lang="it-IT" altLang="it-IT" sz="2200" b="0" u="sng" dirty="0">
                <a:latin typeface="Arial"/>
                <a:cs typeface="Arial"/>
              </a:rPr>
              <a:t>housing@unipd.it</a:t>
            </a:r>
            <a:endParaRPr lang="it-IT" altLang="it-IT" sz="2200" b="0" dirty="0">
              <a:latin typeface="Arial"/>
              <a:cs typeface="Arial"/>
            </a:endParaRPr>
          </a:p>
          <a:p>
            <a:pPr algn="ctr"/>
            <a:endParaRPr lang="it-IT" altLang="it-IT" sz="2200" u="sng" dirty="0">
              <a:solidFill>
                <a:srgbClr val="C00000"/>
              </a:solidFill>
            </a:endParaRPr>
          </a:p>
          <a:p>
            <a:pPr algn="ctr"/>
            <a:r>
              <a:rPr lang="it-IT" altLang="it-IT" sz="2200" u="sng" dirty="0">
                <a:solidFill>
                  <a:srgbClr val="C00000"/>
                </a:solidFill>
                <a:latin typeface="Arial"/>
                <a:cs typeface="Arial"/>
              </a:rPr>
              <a:t>www.unipd.it/en/housing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5"/>
          <a:srcRect l="11488" r="8098"/>
          <a:stretch/>
        </p:blipFill>
        <p:spPr>
          <a:xfrm>
            <a:off x="5471840" y="4054466"/>
            <a:ext cx="3528392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08284"/>
      </p:ext>
    </p:extLst>
  </p:cSld>
  <p:clrMapOvr>
    <a:masterClrMapping/>
  </p:clrMapOvr>
  <p:transition spd="med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ttangolo 1">
            <a:extLst>
              <a:ext uri="{FF2B5EF4-FFF2-40B4-BE49-F238E27FC236}">
                <a16:creationId xmlns:a16="http://schemas.microsoft.com/office/drawing/2014/main" id="{D13C885E-408D-49E8-8026-A097E68E8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1052736"/>
            <a:ext cx="8784976" cy="59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 eaLnBrk="1" hangingPunct="1">
              <a:spcBef>
                <a:spcPct val="0"/>
              </a:spcBef>
            </a:pPr>
            <a:r>
              <a:rPr lang="en-GB" altLang="it-IT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BUDDY</a:t>
            </a:r>
            <a:r>
              <a:rPr lang="en-GB" alt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altLang="it-IT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(i.e. a senior University student) assigned to every newly arrived international student and </a:t>
            </a:r>
            <a:r>
              <a:rPr lang="en-GB" altLang="it-IT" sz="2000" b="0" dirty="0">
                <a:solidFill>
                  <a:srgbClr val="000000"/>
                </a:solidFill>
                <a:latin typeface="Calibri" panose="020F0502020204030204" pitchFamily="34" charset="0"/>
              </a:rPr>
              <a:t>will welcome and support him/her during the first weeks of their stay. </a:t>
            </a:r>
            <a:r>
              <a:rPr lang="en-GB" altLang="it-IT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activities include:</a:t>
            </a:r>
          </a:p>
          <a:p>
            <a:pPr marL="1085850" lvl="1" indent="-342900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altLang="it-IT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 during registration and enrolment procedures</a:t>
            </a:r>
          </a:p>
          <a:p>
            <a:pPr marL="1085850" lvl="1" indent="-342900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altLang="it-IT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showing university venues </a:t>
            </a:r>
          </a:p>
          <a:p>
            <a:pPr lvl="1" indent="0" algn="just" eaLnBrk="1" hangingPunct="1">
              <a:spcBef>
                <a:spcPct val="0"/>
              </a:spcBef>
              <a:buNone/>
            </a:pPr>
            <a:r>
              <a:rPr lang="en-GB" altLang="it-IT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(Departments, offices, canteens, libraries, study rooms etc.)</a:t>
            </a:r>
          </a:p>
          <a:p>
            <a:pPr marL="1085850" lvl="1" indent="-342900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altLang="it-IT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helping for accommodation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it-IT" sz="14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altLang="it-IT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INTENSIVE ITALIAN LANGUAGE COURSE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it-IT" altLang="it-IT" sz="2000" b="0" dirty="0">
                <a:latin typeface="Calibri" panose="020F0502020204030204" pitchFamily="34" charset="0"/>
                <a:cs typeface="Calibri" panose="020F0502020204030204" pitchFamily="34" charset="0"/>
              </a:rPr>
              <a:t>free-of-</a:t>
            </a:r>
            <a:r>
              <a:rPr lang="it-IT" altLang="it-IT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charge</a:t>
            </a:r>
            <a:endParaRPr lang="it-IT" altLang="it-IT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it-IT" altLang="it-IT" sz="2000" b="0" dirty="0">
                <a:latin typeface="Calibri" panose="020F0502020204030204" pitchFamily="34" charset="0"/>
                <a:cs typeface="Calibri" panose="020F0502020204030204" pitchFamily="34" charset="0"/>
              </a:rPr>
              <a:t>2-week long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it-IT" altLang="it-IT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registrations</a:t>
            </a:r>
            <a:r>
              <a:rPr lang="it-IT" altLang="it-IT" sz="2000" b="0" dirty="0">
                <a:latin typeface="Calibri" panose="020F0502020204030204" pitchFamily="34" charset="0"/>
                <a:cs typeface="Calibri" panose="020F0502020204030204" pitchFamily="34" charset="0"/>
              </a:rPr>
              <a:t> open </a:t>
            </a:r>
            <a:r>
              <a:rPr lang="it-IT" altLang="it-IT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it-IT" altLang="it-IT" sz="2000" b="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altLang="it-IT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summer</a:t>
            </a:r>
            <a:r>
              <a:rPr lang="it-IT" altLang="it-IT" sz="20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800" b="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altLang="it-IT" sz="1800" b="0" dirty="0" err="1">
                <a:latin typeface="Calibri" panose="020F0502020204030204" pitchFamily="34" charset="0"/>
                <a:cs typeface="Calibri" panose="020F0502020204030204" pitchFamily="34" charset="0"/>
              </a:rPr>
              <a:t>limited</a:t>
            </a:r>
            <a:r>
              <a:rPr lang="it-IT" altLang="it-IT" sz="18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800" b="0" dirty="0" err="1">
                <a:latin typeface="Calibri" panose="020F0502020204030204" pitchFamily="34" charset="0"/>
                <a:cs typeface="Calibri" panose="020F0502020204030204" pitchFamily="34" charset="0"/>
              </a:rPr>
              <a:t>places</a:t>
            </a:r>
            <a:r>
              <a:rPr lang="it-IT" altLang="it-IT" sz="1800" b="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 algn="just">
              <a:buFont typeface="Wingdings" panose="05000000000000000000" pitchFamily="2" charset="2"/>
              <a:buChar char="Ø"/>
            </a:pPr>
            <a:endParaRPr lang="it-IT" altLang="it-IT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it-IT" sz="2000" dirty="0">
                <a:latin typeface="Calibri" panose="020F0502020204030204" pitchFamily="34" charset="0"/>
              </a:rPr>
              <a:t>   </a:t>
            </a:r>
            <a:r>
              <a:rPr lang="it-IT" sz="2200" dirty="0">
                <a:latin typeface="Calibri" panose="020F0502020204030204" pitchFamily="34" charset="0"/>
              </a:rPr>
              <a:t>SAOS (Servizio Accoglienza Ospiti Stranieri) </a:t>
            </a:r>
          </a:p>
          <a:p>
            <a:pPr algn="just">
              <a:buNone/>
              <a:defRPr/>
            </a:pPr>
            <a:r>
              <a:rPr lang="it-IT" sz="2000" b="0" dirty="0" err="1">
                <a:latin typeface="Calibri" panose="020F0502020204030204" pitchFamily="34" charset="0"/>
              </a:rPr>
              <a:t>Provides</a:t>
            </a:r>
            <a:r>
              <a:rPr lang="it-IT" sz="2000" b="0" dirty="0">
                <a:latin typeface="Calibri" panose="020F0502020204030204" pitchFamily="34" charset="0"/>
              </a:rPr>
              <a:t> </a:t>
            </a:r>
            <a:r>
              <a:rPr lang="it-IT" sz="2000" b="0" dirty="0" err="1">
                <a:latin typeface="Calibri" panose="020F0502020204030204" pitchFamily="34" charset="0"/>
              </a:rPr>
              <a:t>assistance</a:t>
            </a:r>
            <a:r>
              <a:rPr lang="it-IT" sz="2000" b="0" dirty="0">
                <a:latin typeface="Calibri" panose="020F0502020204030204" pitchFamily="34" charset="0"/>
              </a:rPr>
              <a:t> on </a:t>
            </a:r>
            <a:r>
              <a:rPr lang="it-IT" sz="2000" b="0" dirty="0" err="1">
                <a:latin typeface="Calibri" panose="020F0502020204030204" pitchFamily="34" charset="0"/>
              </a:rPr>
              <a:t>immigration-related</a:t>
            </a:r>
            <a:r>
              <a:rPr lang="it-IT" sz="2000" b="0" dirty="0">
                <a:latin typeface="Calibri" panose="020F0502020204030204" pitchFamily="34" charset="0"/>
              </a:rPr>
              <a:t> </a:t>
            </a:r>
            <a:r>
              <a:rPr lang="it-IT" sz="2000" b="0" dirty="0" err="1">
                <a:latin typeface="Calibri" panose="020F0502020204030204" pitchFamily="34" charset="0"/>
              </a:rPr>
              <a:t>procedures</a:t>
            </a:r>
            <a:endParaRPr lang="it-IT" sz="2000" b="0" dirty="0">
              <a:latin typeface="Calibri" panose="020F0502020204030204" pitchFamily="34" charset="0"/>
            </a:endParaRPr>
          </a:p>
          <a:p>
            <a:pPr algn="just">
              <a:buNone/>
              <a:defRPr/>
            </a:pPr>
            <a:r>
              <a:rPr lang="it-IT" sz="2000" b="0" dirty="0">
                <a:latin typeface="Calibri" panose="020F0502020204030204" pitchFamily="34" charset="0"/>
              </a:rPr>
              <a:t>(visa, residence </a:t>
            </a:r>
            <a:r>
              <a:rPr lang="it-IT" sz="2000" b="0" dirty="0" err="1">
                <a:latin typeface="Calibri" panose="020F0502020204030204" pitchFamily="34" charset="0"/>
              </a:rPr>
              <a:t>permit</a:t>
            </a:r>
            <a:r>
              <a:rPr lang="it-IT" sz="2000" b="0" dirty="0">
                <a:latin typeface="Calibri" panose="020F0502020204030204" pitchFamily="34" charset="0"/>
              </a:rPr>
              <a:t>, </a:t>
            </a:r>
            <a:r>
              <a:rPr lang="it-IT" sz="2000" b="0" dirty="0" err="1">
                <a:latin typeface="Calibri" panose="020F0502020204030204" pitchFamily="34" charset="0"/>
              </a:rPr>
              <a:t>health</a:t>
            </a:r>
            <a:r>
              <a:rPr lang="it-IT" sz="2000" b="0" dirty="0">
                <a:latin typeface="Calibri" panose="020F0502020204030204" pitchFamily="34" charset="0"/>
              </a:rPr>
              <a:t> </a:t>
            </a:r>
            <a:r>
              <a:rPr lang="it-IT" sz="2000" b="0" dirty="0" err="1">
                <a:latin typeface="Calibri" panose="020F0502020204030204" pitchFamily="34" charset="0"/>
              </a:rPr>
              <a:t>insurance</a:t>
            </a:r>
            <a:r>
              <a:rPr lang="it-IT" sz="2000" b="0" dirty="0">
                <a:latin typeface="Calibri" panose="020F0502020204030204" pitchFamily="34" charset="0"/>
              </a:rPr>
              <a:t>, etc.). </a:t>
            </a:r>
          </a:p>
          <a:p>
            <a:pPr>
              <a:buNone/>
              <a:defRPr/>
            </a:pPr>
            <a:r>
              <a:rPr lang="en-GB" altLang="it-IT" sz="2000" b="0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www.unipd.it/en/saos</a:t>
            </a:r>
            <a:endParaRPr lang="it-IT" altLang="it-IT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1380" name="Picture 2">
            <a:extLst>
              <a:ext uri="{FF2B5EF4-FFF2-40B4-BE49-F238E27FC236}">
                <a16:creationId xmlns:a16="http://schemas.microsoft.com/office/drawing/2014/main" id="{68373210-B794-45F6-89D0-51AF55D77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212976"/>
            <a:ext cx="4223178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Rettangolo 5">
            <a:extLst>
              <a:ext uri="{FF2B5EF4-FFF2-40B4-BE49-F238E27FC236}">
                <a16:creationId xmlns:a16="http://schemas.microsoft.com/office/drawing/2014/main" id="{2F33E3C2-A56C-449A-B296-185205E97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944" y="224390"/>
            <a:ext cx="46805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WELCOME SERVICES</a:t>
            </a:r>
            <a:endParaRPr lang="it-IT" altLang="it-IT" sz="1800" b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ttangolo 5">
            <a:extLst>
              <a:ext uri="{FF2B5EF4-FFF2-40B4-BE49-F238E27FC236}">
                <a16:creationId xmlns:a16="http://schemas.microsoft.com/office/drawing/2014/main" id="{58FC288D-D62E-4303-A5E2-54AA8D182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5690" y="17189"/>
            <a:ext cx="3164930" cy="9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SERVICES</a:t>
            </a:r>
            <a:endParaRPr lang="it-IT" altLang="it-IT" sz="1800" b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2BF9DA6-5E96-44DB-A9FB-B8F17A9DE4B2}"/>
              </a:ext>
            </a:extLst>
          </p:cNvPr>
          <p:cNvSpPr/>
          <p:nvPr/>
        </p:nvSpPr>
        <p:spPr>
          <a:xfrm>
            <a:off x="24032" y="1109057"/>
            <a:ext cx="4836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2200" dirty="0">
                <a:latin typeface="Calibri" panose="020F0502020204030204" pitchFamily="34" charset="0"/>
              </a:rPr>
              <a:t>INCLUSION OFFICE </a:t>
            </a:r>
            <a:r>
              <a:rPr lang="it-IT" sz="2000" b="0" dirty="0">
                <a:latin typeface="Calibri" panose="020F0502020204030204" pitchFamily="34" charset="0"/>
              </a:rPr>
              <a:t>for </a:t>
            </a:r>
            <a:r>
              <a:rPr lang="it-IT" sz="2000" b="0" dirty="0" err="1">
                <a:latin typeface="Calibri" panose="020F0502020204030204" pitchFamily="34" charset="0"/>
              </a:rPr>
              <a:t>students</a:t>
            </a:r>
            <a:r>
              <a:rPr lang="it-IT" sz="2000" b="0" dirty="0">
                <a:latin typeface="Calibri" panose="020F0502020204030204" pitchFamily="34" charset="0"/>
              </a:rPr>
              <a:t> with </a:t>
            </a:r>
            <a:r>
              <a:rPr lang="it-IT" sz="2000" b="0" dirty="0" err="1">
                <a:latin typeface="Calibri" panose="020F0502020204030204" pitchFamily="34" charset="0"/>
              </a:rPr>
              <a:t>disabilities</a:t>
            </a:r>
            <a:r>
              <a:rPr lang="it-IT" sz="2000" b="0" dirty="0">
                <a:latin typeface="Calibri" panose="020F0502020204030204" pitchFamily="34" charset="0"/>
              </a:rPr>
              <a:t> or </a:t>
            </a:r>
            <a:r>
              <a:rPr lang="it-IT" sz="2000" b="0" dirty="0" err="1">
                <a:latin typeface="Calibri" panose="020F0502020204030204" pitchFamily="34" charset="0"/>
              </a:rPr>
              <a:t>Specific</a:t>
            </a:r>
            <a:r>
              <a:rPr lang="it-IT" sz="2000" b="0" dirty="0">
                <a:latin typeface="Calibri" panose="020F0502020204030204" pitchFamily="34" charset="0"/>
              </a:rPr>
              <a:t> Learning </a:t>
            </a:r>
            <a:r>
              <a:rPr lang="it-IT" sz="2000" b="0" dirty="0" err="1">
                <a:latin typeface="Calibri" panose="020F0502020204030204" pitchFamily="34" charset="0"/>
              </a:rPr>
              <a:t>Disabilities</a:t>
            </a:r>
            <a:r>
              <a:rPr lang="it-IT" sz="2000" b="0" dirty="0">
                <a:latin typeface="Calibri" panose="020F0502020204030204" pitchFamily="34" charset="0"/>
              </a:rPr>
              <a:t> (SLD)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it-IT" sz="2200" b="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2200" dirty="0">
                <a:latin typeface="Calibri" panose="020F0502020204030204" pitchFamily="34" charset="0"/>
              </a:rPr>
              <a:t>PSYCHOLOGICAL  ASSISTANCE SERVICE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it-IT" sz="2200" dirty="0">
              <a:latin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GB" altLang="it-IT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TUTORING:</a:t>
            </a:r>
            <a:r>
              <a:rPr lang="en-GB" altLang="it-IT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it-IT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 throughout the University career (time management, organisational difficulties, study plan etc.)</a:t>
            </a:r>
            <a:br>
              <a:rPr lang="en-GB" altLang="it-IT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altLang="it-IT" sz="20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GB" altLang="it-IT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EXCHANGE OPPORTUNITIES </a:t>
            </a:r>
          </a:p>
          <a:p>
            <a:pPr eaLnBrk="1" hangingPunct="1">
              <a:defRPr/>
            </a:pPr>
            <a:r>
              <a:rPr lang="en-GB" altLang="it-IT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all over the world</a:t>
            </a:r>
            <a:br>
              <a:rPr lang="en-GB" altLang="it-IT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altLang="it-IT" sz="20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it-IT" sz="22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CAREER SERVICE AND JOB PLACEMENT</a:t>
            </a:r>
            <a:r>
              <a:rPr lang="en-US" altLang="it-IT" sz="2000" b="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: internships and job opportunities for students and graduates.</a:t>
            </a:r>
            <a:endParaRPr lang="it-IT" sz="2000" b="0" dirty="0">
              <a:latin typeface="Calibri" panose="020F0502020204030204" pitchFamily="34" charset="0"/>
            </a:endParaRPr>
          </a:p>
        </p:txBody>
      </p:sp>
      <p:pic>
        <p:nvPicPr>
          <p:cNvPr id="6" name="Immagine 1">
            <a:extLst>
              <a:ext uri="{FF2B5EF4-FFF2-40B4-BE49-F238E27FC236}">
                <a16:creationId xmlns:a16="http://schemas.microsoft.com/office/drawing/2014/main" id="{8FF884ED-1075-6344-A12B-02EDF0336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67401"/>
            <a:ext cx="427704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0EDC4B74-B692-8C41-998B-17611DAC58E5}"/>
              </a:ext>
            </a:extLst>
          </p:cNvPr>
          <p:cNvSpPr/>
          <p:nvPr/>
        </p:nvSpPr>
        <p:spPr>
          <a:xfrm>
            <a:off x="5098212" y="4911678"/>
            <a:ext cx="36724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0" dirty="0">
                <a:hlinkClick r:id="rId4"/>
              </a:rPr>
              <a:t>www.unipd.it/en/student-administration-and-support</a:t>
            </a:r>
            <a:endParaRPr lang="it-IT" b="0" dirty="0"/>
          </a:p>
          <a:p>
            <a:pPr algn="ctr"/>
            <a:endParaRPr lang="it-IT" b="0" dirty="0">
              <a:hlinkClick r:id="rId5"/>
            </a:endParaRPr>
          </a:p>
          <a:p>
            <a:pPr algn="ctr"/>
            <a:r>
              <a:rPr lang="it-IT" b="0" dirty="0">
                <a:hlinkClick r:id="rId5"/>
              </a:rPr>
              <a:t>www.unipd.it/en/erasmus-and-other-exchange-programmes </a:t>
            </a:r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4114440798"/>
      </p:ext>
    </p:extLst>
  </p:cSld>
  <p:clrMapOvr>
    <a:masterClrMapping/>
  </p:clrMapOvr>
  <p:transition spd="med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mage result for arwu">
            <a:extLst>
              <a:ext uri="{FF2B5EF4-FFF2-40B4-BE49-F238E27FC236}">
                <a16:creationId xmlns:a16="http://schemas.microsoft.com/office/drawing/2014/main" id="{3B8E7272-67D2-4302-841B-C792A2B97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19188"/>
            <a:ext cx="1150938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12" descr="mage result for qs">
            <a:extLst>
              <a:ext uri="{FF2B5EF4-FFF2-40B4-BE49-F238E27FC236}">
                <a16:creationId xmlns:a16="http://schemas.microsoft.com/office/drawing/2014/main" id="{48F16C57-72B0-4D3F-95B1-D55E3DDAB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3187700"/>
            <a:ext cx="1876425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10" descr="mage result for timeshighereducation">
            <a:extLst>
              <a:ext uri="{FF2B5EF4-FFF2-40B4-BE49-F238E27FC236}">
                <a16:creationId xmlns:a16="http://schemas.microsoft.com/office/drawing/2014/main" id="{6B0F9020-1843-4626-B0B9-BA8B680D7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437063"/>
            <a:ext cx="19796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ttangolo 3">
            <a:extLst>
              <a:ext uri="{FF2B5EF4-FFF2-40B4-BE49-F238E27FC236}">
                <a16:creationId xmlns:a16="http://schemas.microsoft.com/office/drawing/2014/main" id="{0559F3DC-405E-4DFB-843E-6ED9424EB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152" y="224390"/>
            <a:ext cx="28083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</a:rPr>
              <a:t>RANKINGS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E7BDFBAA-5847-471C-8BD5-3A4A3511E03B}"/>
              </a:ext>
            </a:extLst>
          </p:cNvPr>
          <p:cNvSpPr/>
          <p:nvPr/>
        </p:nvSpPr>
        <p:spPr>
          <a:xfrm>
            <a:off x="2838450" y="3167063"/>
            <a:ext cx="5400675" cy="768159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 eaLnBrk="1" hangingPunct="1">
              <a:lnSpc>
                <a:spcPct val="300000"/>
              </a:lnSpc>
              <a:defRPr/>
            </a:pPr>
            <a:r>
              <a:rPr lang="it-IT" altLang="it-IT" dirty="0">
                <a:solidFill>
                  <a:srgbClr val="000000"/>
                </a:solidFill>
                <a:latin typeface="+mj-lt"/>
                <a:ea typeface="MS PGothic"/>
              </a:rPr>
              <a:t>QS Ranking 2022</a:t>
            </a:r>
            <a:r>
              <a:rPr lang="it-IT" altLang="it-IT" b="0" dirty="0">
                <a:solidFill>
                  <a:srgbClr val="000000"/>
                </a:solidFill>
                <a:latin typeface="+mj-lt"/>
                <a:ea typeface="MS PGothic"/>
              </a:rPr>
              <a:t>: ranking </a:t>
            </a:r>
            <a:r>
              <a:rPr lang="it-IT" altLang="it-IT" dirty="0">
                <a:solidFill>
                  <a:srgbClr val="C00000"/>
                </a:solidFill>
                <a:latin typeface="+mj-lt"/>
                <a:ea typeface="MS PGothic"/>
              </a:rPr>
              <a:t>242</a:t>
            </a:r>
            <a:endParaRPr lang="it-IT" altLang="it-IT" sz="800" dirty="0">
              <a:solidFill>
                <a:srgbClr val="000000"/>
              </a:solidFill>
              <a:latin typeface="+mj-lt"/>
              <a:ea typeface="MS PGothic" panose="020B0600070205080204" pitchFamily="34" charset="-128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BDC884B-7471-4542-A20D-8847779DAF6C}"/>
              </a:ext>
            </a:extLst>
          </p:cNvPr>
          <p:cNvSpPr/>
          <p:nvPr/>
        </p:nvSpPr>
        <p:spPr>
          <a:xfrm>
            <a:off x="2843213" y="4243388"/>
            <a:ext cx="6192837" cy="768159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 eaLnBrk="1" hangingPunct="1">
              <a:lnSpc>
                <a:spcPct val="300000"/>
              </a:lnSpc>
              <a:defRPr/>
            </a:pPr>
            <a:r>
              <a:rPr lang="it-IT" altLang="it-IT" dirty="0">
                <a:solidFill>
                  <a:srgbClr val="000000"/>
                </a:solidFill>
                <a:latin typeface="+mj-lt"/>
                <a:ea typeface="MS PGothic"/>
              </a:rPr>
              <a:t>Times </a:t>
            </a:r>
            <a:r>
              <a:rPr lang="it-IT" altLang="it-IT" dirty="0" err="1">
                <a:solidFill>
                  <a:srgbClr val="000000"/>
                </a:solidFill>
                <a:latin typeface="+mj-lt"/>
                <a:ea typeface="MS PGothic"/>
              </a:rPr>
              <a:t>Higher</a:t>
            </a:r>
            <a:r>
              <a:rPr lang="it-IT" altLang="it-IT" dirty="0">
                <a:solidFill>
                  <a:srgbClr val="000000"/>
                </a:solidFill>
                <a:latin typeface="+mj-lt"/>
                <a:ea typeface="MS PGothic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+mj-lt"/>
                <a:ea typeface="MS PGothic"/>
              </a:rPr>
              <a:t>Education</a:t>
            </a:r>
            <a:r>
              <a:rPr lang="it-IT" altLang="it-IT" dirty="0">
                <a:solidFill>
                  <a:srgbClr val="000000"/>
                </a:solidFill>
                <a:latin typeface="+mj-lt"/>
                <a:ea typeface="MS PGothic"/>
              </a:rPr>
              <a:t> 2022</a:t>
            </a:r>
            <a:r>
              <a:rPr lang="it-IT" altLang="it-IT" b="0" dirty="0">
                <a:solidFill>
                  <a:srgbClr val="000000"/>
                </a:solidFill>
                <a:latin typeface="+mj-lt"/>
                <a:ea typeface="MS PGothic"/>
              </a:rPr>
              <a:t>: ranking </a:t>
            </a:r>
            <a:r>
              <a:rPr lang="it-IT" altLang="it-IT" dirty="0">
                <a:solidFill>
                  <a:srgbClr val="C00000"/>
                </a:solidFill>
                <a:latin typeface="+mj-lt"/>
                <a:ea typeface="MS PGothic"/>
              </a:rPr>
              <a:t>201-250</a:t>
            </a:r>
            <a:endParaRPr lang="it-IT" altLang="it-IT" sz="1050" dirty="0">
              <a:solidFill>
                <a:srgbClr val="C00000"/>
              </a:solidFill>
              <a:latin typeface="+mj-lt"/>
              <a:ea typeface="MS PGothic" panose="020B0600070205080204" pitchFamily="34" charset="-128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15710BB-066C-4D9E-8377-76642F2AF080}"/>
              </a:ext>
            </a:extLst>
          </p:cNvPr>
          <p:cNvSpPr/>
          <p:nvPr/>
        </p:nvSpPr>
        <p:spPr>
          <a:xfrm>
            <a:off x="2843213" y="5500688"/>
            <a:ext cx="5198859" cy="76815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eaLnBrk="1" hangingPunct="1">
              <a:lnSpc>
                <a:spcPct val="300000"/>
              </a:lnSpc>
              <a:defRPr/>
            </a:pPr>
            <a:r>
              <a:rPr lang="it-IT" altLang="it-IT" dirty="0">
                <a:solidFill>
                  <a:srgbClr val="000000"/>
                </a:solidFill>
                <a:latin typeface="+mj-lt"/>
                <a:ea typeface="MS PGothic"/>
              </a:rPr>
              <a:t>University Impact Rankings 2021: </a:t>
            </a:r>
            <a:r>
              <a:rPr lang="it-IT" altLang="it-IT" b="0" dirty="0">
                <a:solidFill>
                  <a:srgbClr val="000000"/>
                </a:solidFill>
                <a:latin typeface="+mj-lt"/>
                <a:ea typeface="MS PGothic"/>
              </a:rPr>
              <a:t>ranking </a:t>
            </a:r>
            <a:r>
              <a:rPr lang="it-IT" altLang="it-IT" dirty="0">
                <a:solidFill>
                  <a:srgbClr val="C00000"/>
                </a:solidFill>
                <a:latin typeface="+mj-lt"/>
                <a:ea typeface="MS PGothic"/>
              </a:rPr>
              <a:t>99 </a:t>
            </a:r>
            <a:endParaRPr lang="it-IT" altLang="it-IT" dirty="0">
              <a:solidFill>
                <a:srgbClr val="000000"/>
              </a:solidFill>
              <a:latin typeface="+mj-lt"/>
              <a:ea typeface="MS PGothic" panose="020B0600070205080204" pitchFamily="34" charset="-128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6F8F35D-F630-418F-A8AE-B52D020FECF9}"/>
              </a:ext>
            </a:extLst>
          </p:cNvPr>
          <p:cNvSpPr/>
          <p:nvPr/>
        </p:nvSpPr>
        <p:spPr>
          <a:xfrm>
            <a:off x="2838450" y="1065213"/>
            <a:ext cx="4527843" cy="76815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eaLnBrk="1" hangingPunct="1">
              <a:lnSpc>
                <a:spcPct val="300000"/>
              </a:lnSpc>
              <a:defRPr/>
            </a:pPr>
            <a:r>
              <a:rPr lang="it-IT" altLang="it-IT" dirty="0">
                <a:solidFill>
                  <a:srgbClr val="000000"/>
                </a:solidFill>
                <a:latin typeface="+mj-lt"/>
                <a:ea typeface="MS PGothic"/>
              </a:rPr>
              <a:t>ARWU - Shanghai 2021: </a:t>
            </a:r>
            <a:r>
              <a:rPr lang="it-IT" altLang="it-IT" b="0" dirty="0">
                <a:solidFill>
                  <a:srgbClr val="000000"/>
                </a:solidFill>
                <a:latin typeface="+mj-lt"/>
                <a:ea typeface="MS PGothic"/>
              </a:rPr>
              <a:t>ranking </a:t>
            </a:r>
            <a:r>
              <a:rPr lang="it-IT" altLang="it-IT" dirty="0">
                <a:solidFill>
                  <a:srgbClr val="C00000"/>
                </a:solidFill>
                <a:latin typeface="+mj-lt"/>
                <a:ea typeface="MS PGothic"/>
              </a:rPr>
              <a:t>151-200</a:t>
            </a:r>
          </a:p>
        </p:txBody>
      </p:sp>
      <p:sp>
        <p:nvSpPr>
          <p:cNvPr id="11" name="Rettangolo 2">
            <a:extLst>
              <a:ext uri="{FF2B5EF4-FFF2-40B4-BE49-F238E27FC236}">
                <a16:creationId xmlns:a16="http://schemas.microsoft.com/office/drawing/2014/main" id="{26DFF767-AA4B-4179-9EFA-53DC4A1BA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8450" y="2057400"/>
            <a:ext cx="6675438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300000"/>
              </a:lnSpc>
              <a:buFontTx/>
              <a:buNone/>
              <a:defRPr/>
            </a:pPr>
            <a:r>
              <a:rPr lang="it-IT" altLang="it-IT" sz="1800">
                <a:solidFill>
                  <a:srgbClr val="000000"/>
                </a:solidFill>
                <a:latin typeface="+mj-lt"/>
                <a:ea typeface="MS PGothic" panose="020B0600070205080204" pitchFamily="34" charset="-128"/>
              </a:rPr>
              <a:t>US News and World Report 2020: </a:t>
            </a:r>
            <a:r>
              <a:rPr lang="it-IT" altLang="it-IT" sz="1800" b="0">
                <a:solidFill>
                  <a:srgbClr val="000000"/>
                </a:solidFill>
                <a:latin typeface="+mj-lt"/>
                <a:ea typeface="MS PGothic" panose="020B0600070205080204" pitchFamily="34" charset="-128"/>
              </a:rPr>
              <a:t>ranking</a:t>
            </a:r>
            <a:r>
              <a:rPr lang="it-IT" altLang="it-IT" sz="1800">
                <a:solidFill>
                  <a:srgbClr val="000000"/>
                </a:solidFill>
                <a:latin typeface="+mj-lt"/>
                <a:ea typeface="MS PGothic" panose="020B0600070205080204" pitchFamily="34" charset="-128"/>
              </a:rPr>
              <a:t> </a:t>
            </a:r>
            <a:r>
              <a:rPr lang="it-IT" altLang="it-IT" sz="1800">
                <a:solidFill>
                  <a:srgbClr val="C00000"/>
                </a:solidFill>
                <a:latin typeface="+mj-lt"/>
                <a:ea typeface="MS PGothic" panose="020B0600070205080204" pitchFamily="34" charset="-128"/>
              </a:rPr>
              <a:t>116</a:t>
            </a:r>
          </a:p>
        </p:txBody>
      </p:sp>
      <p:pic>
        <p:nvPicPr>
          <p:cNvPr id="32779" name="Picture 2" descr="https://www.usnews.com/static/images/homepage-logo-166x40.png">
            <a:extLst>
              <a:ext uri="{FF2B5EF4-FFF2-40B4-BE49-F238E27FC236}">
                <a16:creationId xmlns:a16="http://schemas.microsoft.com/office/drawing/2014/main" id="{B1D12CE5-E434-462C-8150-E1A3D9EA7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2384425"/>
            <a:ext cx="1957388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285241"/>
            <a:ext cx="2658938" cy="148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10668"/>
      </p:ext>
    </p:extLst>
  </p:cSld>
  <p:clrMapOvr>
    <a:masterClrMapping/>
  </p:clrMapOvr>
  <p:transition spd="med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AutoShape 2" descr="Image result for ospedale veterinario legnaro foto">
            <a:extLst>
              <a:ext uri="{FF2B5EF4-FFF2-40B4-BE49-F238E27FC236}">
                <a16:creationId xmlns:a16="http://schemas.microsoft.com/office/drawing/2014/main" id="{0D5A86EE-B35A-4A8C-87F9-9E6D36994B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05475" name="AutoShape 4" descr="Image result for ospedale veterinario legnaro foto">
            <a:extLst>
              <a:ext uri="{FF2B5EF4-FFF2-40B4-BE49-F238E27FC236}">
                <a16:creationId xmlns:a16="http://schemas.microsoft.com/office/drawing/2014/main" id="{DC59ED8B-5AC9-47B2-8A1D-0C06BFD405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05476" name="CasellaDiTesto 1">
            <a:extLst>
              <a:ext uri="{FF2B5EF4-FFF2-40B4-BE49-F238E27FC236}">
                <a16:creationId xmlns:a16="http://schemas.microsoft.com/office/drawing/2014/main" id="{4794643B-96B5-4F18-825E-DC63CFA07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6357" y="1847166"/>
            <a:ext cx="424847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it-IT" altLang="it-IT" sz="1800" b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Modern</a:t>
            </a: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sz="1800" b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foreign</a:t>
            </a: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sz="1800" b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languages</a:t>
            </a: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(</a:t>
            </a:r>
            <a:r>
              <a:rPr lang="it-IT" altLang="it-IT" sz="18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English</a:t>
            </a: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, </a:t>
            </a:r>
            <a:r>
              <a:rPr lang="it-IT" altLang="it-IT" sz="18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French</a:t>
            </a: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, </a:t>
            </a:r>
            <a:r>
              <a:rPr lang="it-IT" altLang="it-IT" sz="180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German</a:t>
            </a: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, </a:t>
            </a:r>
            <a:r>
              <a:rPr lang="it-IT" altLang="it-IT" sz="18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Spanish</a:t>
            </a: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, </a:t>
            </a:r>
            <a:r>
              <a:rPr lang="it-IT" altLang="it-IT" sz="18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Russian</a:t>
            </a: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, </a:t>
            </a:r>
            <a:r>
              <a:rPr lang="it-IT" altLang="it-IT" sz="180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Arabic</a:t>
            </a: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) and </a:t>
            </a:r>
            <a:r>
              <a:rPr lang="it-IT" altLang="it-IT" sz="180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Italian</a:t>
            </a: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sz="1800" b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as</a:t>
            </a: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a </a:t>
            </a:r>
            <a:r>
              <a:rPr lang="it-IT" altLang="it-IT" sz="1800" b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foreign</a:t>
            </a: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sz="1800" b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language</a:t>
            </a:r>
            <a:endParaRPr lang="it-IT" altLang="it-IT" sz="1800" b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algn="just" eaLnBrk="1" hangingPunct="1">
              <a:spcBef>
                <a:spcPct val="0"/>
              </a:spcBef>
            </a:pP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Test centre for </a:t>
            </a:r>
            <a:r>
              <a:rPr lang="it-IT" altLang="it-IT" sz="1800" b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official</a:t>
            </a: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sz="1800" b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language</a:t>
            </a: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sz="1800" b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certifications</a:t>
            </a: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: </a:t>
            </a:r>
            <a:r>
              <a:rPr lang="it-IT" altLang="it-IT" sz="18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IELTS</a:t>
            </a: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, </a:t>
            </a:r>
            <a:r>
              <a:rPr lang="it-IT" altLang="it-IT" sz="18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CILS</a:t>
            </a: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, </a:t>
            </a:r>
            <a:r>
              <a:rPr lang="it-IT" altLang="it-IT" sz="180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TestDaF</a:t>
            </a: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, </a:t>
            </a:r>
            <a:r>
              <a:rPr lang="it-IT" altLang="it-IT" sz="18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TORFL</a:t>
            </a:r>
          </a:p>
          <a:p>
            <a:pPr algn="just" eaLnBrk="1" hangingPunct="1">
              <a:spcBef>
                <a:spcPct val="0"/>
              </a:spcBef>
            </a:pP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Media </a:t>
            </a:r>
            <a:r>
              <a:rPr lang="it-IT" altLang="it-IT" sz="1800" b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library</a:t>
            </a:r>
            <a:endParaRPr lang="it-IT" altLang="it-IT" sz="1800" b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79880" name="CasellaDiTesto 9">
            <a:extLst>
              <a:ext uri="{FF2B5EF4-FFF2-40B4-BE49-F238E27FC236}">
                <a16:creationId xmlns:a16="http://schemas.microsoft.com/office/drawing/2014/main" id="{B04EF601-9463-4E28-90C7-6194FD171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044260"/>
            <a:ext cx="455718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500" err="1">
                <a:solidFill>
                  <a:srgbClr val="960000"/>
                </a:solidFill>
                <a:latin typeface="+mj-lt"/>
              </a:rPr>
              <a:t>University</a:t>
            </a:r>
            <a:r>
              <a:rPr lang="it-IT" altLang="it-IT" sz="2500">
                <a:solidFill>
                  <a:srgbClr val="960000"/>
                </a:solidFill>
                <a:latin typeface="+mj-lt"/>
              </a:rPr>
              <a:t> Language Centre (CLA)</a:t>
            </a:r>
          </a:p>
        </p:txBody>
      </p:sp>
      <p:pic>
        <p:nvPicPr>
          <p:cNvPr id="105479" name="Immagine 1">
            <a:extLst>
              <a:ext uri="{FF2B5EF4-FFF2-40B4-BE49-F238E27FC236}">
                <a16:creationId xmlns:a16="http://schemas.microsoft.com/office/drawing/2014/main" id="{91395EB7-6CFD-466B-A83F-9A7B4DEFDA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" b="-1914"/>
          <a:stretch/>
        </p:blipFill>
        <p:spPr bwMode="auto">
          <a:xfrm>
            <a:off x="35496" y="1114288"/>
            <a:ext cx="4613682" cy="272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5C3BF36D-B946-7A4B-A485-A072E13AEA97}"/>
              </a:ext>
            </a:extLst>
          </p:cNvPr>
          <p:cNvSpPr txBox="1">
            <a:spLocks/>
          </p:cNvSpPr>
          <p:nvPr/>
        </p:nvSpPr>
        <p:spPr bwMode="auto">
          <a:xfrm>
            <a:off x="3635896" y="7936"/>
            <a:ext cx="5112568" cy="97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it-IT" sz="2800" b="0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UNIQUE STUDENT EXPERIENCE</a:t>
            </a:r>
          </a:p>
        </p:txBody>
      </p:sp>
      <p:sp>
        <p:nvSpPr>
          <p:cNvPr id="11" name="CasellaDiTesto 1">
            <a:extLst>
              <a:ext uri="{FF2B5EF4-FFF2-40B4-BE49-F238E27FC236}">
                <a16:creationId xmlns:a16="http://schemas.microsoft.com/office/drawing/2014/main" id="{76BA50BA-259D-B845-83B0-D6382266E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204" y="4964760"/>
            <a:ext cx="476363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it-IT" altLang="it-IT" sz="1800">
                <a:latin typeface="Calibri" panose="020F0502020204030204" pitchFamily="34" charset="0"/>
                <a:cs typeface="Calibri" panose="020F0502020204030204" pitchFamily="34" charset="0"/>
              </a:rPr>
              <a:t>Sport</a:t>
            </a:r>
            <a:r>
              <a:rPr lang="it-IT" altLang="it-IT" sz="1800" b="0">
                <a:solidFill>
                  <a:srgbClr val="96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(</a:t>
            </a:r>
            <a:r>
              <a:rPr lang="it-IT" altLang="it-IT" sz="1800" b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athletics</a:t>
            </a: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, rugby, volleyball, basketball, boat </a:t>
            </a:r>
            <a:r>
              <a:rPr lang="it-IT" altLang="it-IT" sz="1800" b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races</a:t>
            </a: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…) </a:t>
            </a:r>
            <a:r>
              <a:rPr lang="it-IT" altLang="it-IT" sz="1800" b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both</a:t>
            </a: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sz="1800" b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at</a:t>
            </a: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competitive and amateur </a:t>
            </a:r>
            <a:r>
              <a:rPr lang="it-IT" altLang="it-IT" sz="1800" b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levels</a:t>
            </a:r>
            <a:endParaRPr lang="it-IT" altLang="it-IT" sz="1800" b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algn="just" eaLnBrk="1" hangingPunct="1">
              <a:spcBef>
                <a:spcPct val="0"/>
              </a:spcBef>
            </a:pPr>
            <a:r>
              <a:rPr lang="it-IT" altLang="it-IT" sz="1800" b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Two</a:t>
            </a: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sport </a:t>
            </a:r>
            <a:r>
              <a:rPr lang="it-IT" altLang="it-IT" sz="1800" err="1">
                <a:latin typeface="Calibri" panose="020F0502020204030204" pitchFamily="34" charset="0"/>
                <a:ea typeface="MS PGothic" panose="020B0600070205080204" pitchFamily="34" charset="-128"/>
              </a:rPr>
              <a:t>facilities</a:t>
            </a:r>
            <a:r>
              <a:rPr lang="it-IT" altLang="it-IT" sz="1800" b="0">
                <a:solidFill>
                  <a:srgbClr val="96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in Padova</a:t>
            </a:r>
          </a:p>
          <a:p>
            <a:pPr algn="just" eaLnBrk="1" hangingPunct="1">
              <a:spcBef>
                <a:spcPct val="0"/>
              </a:spcBef>
            </a:pPr>
            <a:r>
              <a:rPr lang="it-IT" altLang="it-IT" sz="1800" b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Economic</a:t>
            </a: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sz="1800">
                <a:latin typeface="Calibri" panose="020F0502020204030204" pitchFamily="34" charset="0"/>
                <a:ea typeface="MS PGothic" panose="020B0600070205080204" pitchFamily="34" charset="-128"/>
              </a:rPr>
              <a:t>benefits</a:t>
            </a:r>
            <a:r>
              <a:rPr lang="it-IT" altLang="it-IT" sz="1800" b="0">
                <a:solidFill>
                  <a:srgbClr val="96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for </a:t>
            </a:r>
            <a:r>
              <a:rPr lang="it-IT" altLang="it-IT" sz="1800" b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athlete-students</a:t>
            </a: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with </a:t>
            </a:r>
            <a:r>
              <a:rPr lang="it-IT" altLang="it-IT" sz="1800" b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specific</a:t>
            </a: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sz="1800" b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agonistic</a:t>
            </a: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sport </a:t>
            </a:r>
            <a:r>
              <a:rPr lang="it-IT" altLang="it-IT" sz="1800" b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merits</a:t>
            </a: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CB8C5B0-B237-5B42-AB5D-F7A9D2E1C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79" y="4064360"/>
            <a:ext cx="878294" cy="85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9">
            <a:extLst>
              <a:ext uri="{FF2B5EF4-FFF2-40B4-BE49-F238E27FC236}">
                <a16:creationId xmlns:a16="http://schemas.microsoft.com/office/drawing/2014/main" id="{54425EEE-C9B6-AC48-8AED-73D31FB04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4064361"/>
            <a:ext cx="42424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err="1">
                <a:solidFill>
                  <a:srgbClr val="960000"/>
                </a:solidFill>
                <a:latin typeface="Calibri" panose="020F0502020204030204" pitchFamily="34" charset="0"/>
              </a:rPr>
              <a:t>University</a:t>
            </a:r>
            <a:r>
              <a:rPr lang="it-IT" altLang="it-IT" sz="2800">
                <a:solidFill>
                  <a:srgbClr val="960000"/>
                </a:solidFill>
                <a:latin typeface="Calibri" panose="020F0502020204030204" pitchFamily="34" charset="0"/>
              </a:rPr>
              <a:t> Sport Centre (CUS)</a:t>
            </a: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D72F2209-25B8-4E4D-B181-610C5AFC9D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2811" t="-977" b="-820"/>
          <a:stretch/>
        </p:blipFill>
        <p:spPr bwMode="auto">
          <a:xfrm>
            <a:off x="5076056" y="4086642"/>
            <a:ext cx="4049355" cy="265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Immagine 12" descr="thankyou.png">
            <a:extLst>
              <a:ext uri="{FF2B5EF4-FFF2-40B4-BE49-F238E27FC236}">
                <a16:creationId xmlns:a16="http://schemas.microsoft.com/office/drawing/2014/main" id="{D75E07FF-1F7C-4B57-9A65-E6D01AF19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58950"/>
            <a:ext cx="4985953" cy="37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FA6883FB-E751-9848-9DDE-5FC032CB4947}"/>
              </a:ext>
            </a:extLst>
          </p:cNvPr>
          <p:cNvSpPr/>
          <p:nvPr/>
        </p:nvSpPr>
        <p:spPr>
          <a:xfrm>
            <a:off x="1043608" y="5589240"/>
            <a:ext cx="70567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it-IT">
                <a:solidFill>
                  <a:srgbClr val="000000"/>
                </a:solidFill>
                <a:latin typeface="Calibri" panose="020F0502020204030204" pitchFamily="34" charset="0"/>
              </a:rPr>
              <a:t>WATCH OUR VIDEO “10 reasons for studying in Padua”</a:t>
            </a:r>
          </a:p>
          <a:p>
            <a:pPr algn="ctr" eaLnBrk="1" hangingPunct="1"/>
            <a:r>
              <a:rPr lang="en-US" altLang="it-IT" b="0">
                <a:solidFill>
                  <a:srgbClr val="000000"/>
                </a:solidFill>
                <a:latin typeface="Calibri" panose="020F0502020204030204" pitchFamily="34" charset="0"/>
                <a:hlinkClick r:id="rId4"/>
              </a:rPr>
              <a:t>www.youtube.com/watch?v=Zl6vKRe6PWc</a:t>
            </a:r>
            <a:r>
              <a:rPr lang="en-US" altLang="it-IT" b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461429"/>
      </p:ext>
    </p:extLst>
  </p:cSld>
  <p:clrMapOvr>
    <a:masterClrMapping/>
  </p:clrMapOvr>
  <p:transition spd="med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ADISS-InternationalOffice\settore global engagement\Immagini\planisfero.png">
            <a:extLst>
              <a:ext uri="{FF2B5EF4-FFF2-40B4-BE49-F238E27FC236}">
                <a16:creationId xmlns:a16="http://schemas.microsoft.com/office/drawing/2014/main" id="{A066CF98-1090-446B-988D-2EFB2277AA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10896" r="17069" b="15012"/>
          <a:stretch/>
        </p:blipFill>
        <p:spPr bwMode="auto">
          <a:xfrm>
            <a:off x="0" y="1146691"/>
            <a:ext cx="9129713" cy="556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>
            <a:extLst>
              <a:ext uri="{FF2B5EF4-FFF2-40B4-BE49-F238E27FC236}">
                <a16:creationId xmlns:a16="http://schemas.microsoft.com/office/drawing/2014/main" id="{7C78DB1C-27F5-4170-937C-997776CED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7904" y="0"/>
            <a:ext cx="5040560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WELCOME TO </a:t>
            </a:r>
            <a:r>
              <a:rPr lang="it-IT" altLang="it-IT" sz="28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PADUA, ITALY</a:t>
            </a:r>
            <a:endParaRPr lang="it-IT" altLang="it-IT" sz="2400" b="0">
              <a:solidFill>
                <a:schemeClr val="bg1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234480"/>
            <a:ext cx="4948433" cy="5146848"/>
          </a:xfrm>
          <a:prstGeom prst="rect">
            <a:avLst/>
          </a:prstGeom>
        </p:spPr>
      </p:pic>
      <p:sp>
        <p:nvSpPr>
          <p:cNvPr id="38915" name="Rectangle 3">
            <a:extLst>
              <a:ext uri="{FF2B5EF4-FFF2-40B4-BE49-F238E27FC236}">
                <a16:creationId xmlns:a16="http://schemas.microsoft.com/office/drawing/2014/main" id="{7C78DB1C-27F5-4170-937C-997776CED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936" y="0"/>
            <a:ext cx="4752528" cy="98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WELCOME TO </a:t>
            </a:r>
            <a:r>
              <a:rPr lang="it-IT" altLang="it-IT" sz="28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PADUA, ITALY</a:t>
            </a:r>
            <a:endParaRPr lang="it-IT" altLang="it-IT" sz="2400" b="0">
              <a:solidFill>
                <a:schemeClr val="bg1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46197B3-0AA0-294C-B1DF-B871750A4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029400"/>
            <a:ext cx="4947715" cy="578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AE478D1E-926D-B846-B5EC-8A5FF88DA452}"/>
              </a:ext>
            </a:extLst>
          </p:cNvPr>
          <p:cNvSpPr/>
          <p:nvPr/>
        </p:nvSpPr>
        <p:spPr>
          <a:xfrm>
            <a:off x="164853" y="1234480"/>
            <a:ext cx="2051719" cy="304698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it-IT" sz="2000"/>
              <a:t>ITALY</a:t>
            </a:r>
          </a:p>
          <a:p>
            <a:pPr algn="ctr"/>
            <a:endParaRPr lang="it-IT" sz="1000" b="0"/>
          </a:p>
          <a:p>
            <a:pPr algn="ctr"/>
            <a:r>
              <a:rPr lang="it-IT" b="0" err="1">
                <a:solidFill>
                  <a:srgbClr val="000000"/>
                </a:solidFill>
                <a:latin typeface="Arial"/>
                <a:cs typeface="Arial"/>
              </a:rPr>
              <a:t>Population</a:t>
            </a:r>
            <a:endParaRPr lang="it-IT" b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it-IT" b="0">
                <a:solidFill>
                  <a:srgbClr val="000000"/>
                </a:solidFill>
              </a:rPr>
              <a:t>over 60 mln</a:t>
            </a:r>
          </a:p>
          <a:p>
            <a:pPr algn="ctr"/>
            <a:endParaRPr lang="it-IT" b="0">
              <a:solidFill>
                <a:srgbClr val="000000"/>
              </a:solidFill>
            </a:endParaRPr>
          </a:p>
          <a:p>
            <a:pPr algn="ctr"/>
            <a:r>
              <a:rPr lang="it-IT" b="0">
                <a:solidFill>
                  <a:srgbClr val="000000"/>
                </a:solidFill>
                <a:latin typeface="Arial"/>
                <a:cs typeface="Arial"/>
              </a:rPr>
              <a:t>8° </a:t>
            </a:r>
            <a:r>
              <a:rPr lang="it-IT" b="0" err="1">
                <a:solidFill>
                  <a:srgbClr val="000000"/>
                </a:solidFill>
                <a:latin typeface="Arial"/>
                <a:cs typeface="Arial"/>
              </a:rPr>
              <a:t>biggest</a:t>
            </a:r>
            <a:r>
              <a:rPr lang="it-IT" b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br>
              <a:rPr lang="it-IT" b="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it-IT" b="0">
                <a:solidFill>
                  <a:srgbClr val="000000"/>
                </a:solidFill>
                <a:latin typeface="Arial"/>
                <a:cs typeface="Arial"/>
              </a:rPr>
              <a:t>world economy</a:t>
            </a:r>
          </a:p>
          <a:p>
            <a:pPr algn="ctr"/>
            <a:endParaRPr lang="it-IT" b="0">
              <a:solidFill>
                <a:srgbClr val="000000"/>
              </a:solidFill>
            </a:endParaRPr>
          </a:p>
          <a:p>
            <a:pPr algn="ctr"/>
            <a:r>
              <a:rPr lang="it-IT" b="0">
                <a:solidFill>
                  <a:srgbClr val="000000"/>
                </a:solidFill>
                <a:latin typeface="Arial"/>
                <a:cs typeface="Arial"/>
              </a:rPr>
              <a:t>55 UNESCO World Heritage sites</a:t>
            </a:r>
            <a:endParaRPr lang="it-IT" b="0">
              <a:cs typeface="Arial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C829CA0-E9AB-D24B-8A5E-F8C1836E223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02" y="5653294"/>
            <a:ext cx="1092051" cy="728034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6516216" y="1234480"/>
            <a:ext cx="2502024" cy="258532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85750" indent="-285750" algn="ctr" eaLnBrk="1" fontAlgn="auto" hangingPunct="1">
              <a:spcAft>
                <a:spcPts val="0"/>
              </a:spcAft>
              <a:defRPr/>
            </a:pPr>
            <a:r>
              <a:rPr lang="it-IT"/>
              <a:t>PADUA</a:t>
            </a:r>
          </a:p>
          <a:p>
            <a:pPr marL="285750" indent="-285750" algn="ctr" eaLnBrk="1" fontAlgn="auto" hangingPunct="1">
              <a:spcAft>
                <a:spcPts val="0"/>
              </a:spcAft>
              <a:defRPr/>
            </a:pPr>
            <a:r>
              <a:rPr lang="it-IT"/>
              <a:t> </a:t>
            </a:r>
          </a:p>
          <a:p>
            <a:pPr marL="285750" indent="-285750" algn="ctr" eaLnBrk="1" fontAlgn="auto" hangingPunct="1">
              <a:spcAft>
                <a:spcPts val="0"/>
              </a:spcAft>
              <a:defRPr/>
            </a:pPr>
            <a:r>
              <a:rPr lang="it-IT" altLang="it-IT" b="0" err="1">
                <a:solidFill>
                  <a:prstClr val="black"/>
                </a:solidFill>
                <a:ea typeface="ＭＳ Ｐゴシック" pitchFamily="34" charset="-128"/>
              </a:rPr>
              <a:t>Student-centred</a:t>
            </a:r>
            <a:r>
              <a:rPr lang="it-IT" altLang="it-IT" b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it-IT" altLang="it-IT" b="0" err="1">
                <a:solidFill>
                  <a:prstClr val="black"/>
                </a:solidFill>
                <a:ea typeface="ＭＳ Ｐゴシック" pitchFamily="34" charset="-128"/>
              </a:rPr>
              <a:t>town</a:t>
            </a:r>
            <a:endParaRPr lang="it-IT" altLang="it-IT" b="0">
              <a:solidFill>
                <a:prstClr val="black"/>
              </a:solidFill>
              <a:ea typeface="ＭＳ Ｐゴシック" pitchFamily="34" charset="-128"/>
            </a:endParaRPr>
          </a:p>
          <a:p>
            <a:pPr marL="285750" indent="-285750" algn="ctr" eaLnBrk="1" fontAlgn="auto" hangingPunct="1">
              <a:spcAft>
                <a:spcPts val="0"/>
              </a:spcAft>
              <a:defRPr/>
            </a:pPr>
            <a:endParaRPr lang="it-IT" altLang="it-IT" b="0">
              <a:solidFill>
                <a:prstClr val="black"/>
              </a:solidFill>
              <a:ea typeface="ＭＳ Ｐゴシック" pitchFamily="34" charset="-128"/>
            </a:endParaRPr>
          </a:p>
          <a:p>
            <a:pPr marL="285750" indent="-285750" algn="ctr" eaLnBrk="1" fontAlgn="auto" hangingPunct="1">
              <a:spcAft>
                <a:spcPts val="0"/>
              </a:spcAft>
              <a:defRPr/>
            </a:pPr>
            <a:r>
              <a:rPr lang="it-IT" altLang="it-IT" b="0" err="1">
                <a:solidFill>
                  <a:prstClr val="black"/>
                </a:solidFill>
                <a:ea typeface="ＭＳ Ｐゴシック" pitchFamily="34" charset="-128"/>
              </a:rPr>
              <a:t>Unique</a:t>
            </a:r>
            <a:r>
              <a:rPr lang="it-IT" altLang="it-IT" b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it-IT" altLang="it-IT" b="0" err="1">
                <a:solidFill>
                  <a:prstClr val="black"/>
                </a:solidFill>
                <a:ea typeface="ＭＳ Ｐゴシック" pitchFamily="34" charset="-128"/>
              </a:rPr>
              <a:t>setting</a:t>
            </a:r>
            <a:endParaRPr lang="it-IT" altLang="it-IT" b="0">
              <a:solidFill>
                <a:prstClr val="black"/>
              </a:solidFill>
              <a:ea typeface="ＭＳ Ｐゴシック" pitchFamily="34" charset="-128"/>
            </a:endParaRPr>
          </a:p>
          <a:p>
            <a:pPr marL="285750" indent="-285750" algn="ctr" eaLnBrk="1" fontAlgn="auto" hangingPunct="1">
              <a:spcAft>
                <a:spcPts val="0"/>
              </a:spcAft>
              <a:defRPr/>
            </a:pPr>
            <a:endParaRPr lang="it-IT" altLang="it-IT" b="0">
              <a:solidFill>
                <a:prstClr val="black"/>
              </a:solidFill>
              <a:ea typeface="ＭＳ Ｐゴシック" pitchFamily="34" charset="-128"/>
            </a:endParaRPr>
          </a:p>
          <a:p>
            <a:pPr marL="285750" indent="-285750" algn="ctr" eaLnBrk="1" fontAlgn="auto" hangingPunct="1">
              <a:spcAft>
                <a:spcPts val="0"/>
              </a:spcAft>
              <a:defRPr/>
            </a:pPr>
            <a:r>
              <a:rPr lang="it-IT" altLang="it-IT" b="0">
                <a:solidFill>
                  <a:prstClr val="black"/>
                </a:solidFill>
                <a:ea typeface="ＭＳ Ｐゴシック" pitchFamily="34" charset="-128"/>
              </a:rPr>
              <a:t>Strategic position</a:t>
            </a:r>
          </a:p>
          <a:p>
            <a:pPr marL="285750" indent="-285750" algn="ctr" eaLnBrk="1" fontAlgn="auto" hangingPunct="1">
              <a:spcAft>
                <a:spcPts val="0"/>
              </a:spcAft>
              <a:defRPr/>
            </a:pPr>
            <a:endParaRPr lang="it-IT" altLang="it-IT" b="0">
              <a:solidFill>
                <a:prstClr val="black"/>
              </a:solidFill>
              <a:ea typeface="ＭＳ Ｐゴシック" pitchFamily="34" charset="-128"/>
            </a:endParaRPr>
          </a:p>
          <a:p>
            <a:pPr marL="285750" indent="-285750" algn="ctr" eaLnBrk="1" fontAlgn="auto" hangingPunct="1">
              <a:spcAft>
                <a:spcPts val="0"/>
              </a:spcAft>
              <a:defRPr/>
            </a:pPr>
            <a:r>
              <a:rPr lang="it-IT" altLang="it-IT" b="0" err="1">
                <a:solidFill>
                  <a:prstClr val="black"/>
                </a:solidFill>
                <a:ea typeface="ＭＳ Ｐゴシック" pitchFamily="34" charset="-128"/>
              </a:rPr>
              <a:t>Wealthy</a:t>
            </a:r>
            <a:r>
              <a:rPr lang="it-IT" altLang="it-IT" b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it-IT" altLang="it-IT" b="0" err="1">
                <a:solidFill>
                  <a:prstClr val="black"/>
                </a:solidFill>
                <a:ea typeface="ＭＳ Ｐゴシック" pitchFamily="34" charset="-128"/>
              </a:rPr>
              <a:t>region</a:t>
            </a:r>
            <a:endParaRPr lang="it-IT" altLang="it-IT" b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06E7802-F898-6243-A6FD-C284A1C5F70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53" y="5661248"/>
            <a:ext cx="108012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36464"/>
      </p:ext>
    </p:extLst>
  </p:cSld>
  <p:clrMapOvr>
    <a:masterClrMapping/>
  </p:clrMapOvr>
  <p:transition spd="med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B660A808-200D-44E2-A95C-892BA797C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936" y="0"/>
            <a:ext cx="4752528" cy="98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  <a:latin typeface="Calibri"/>
                <a:ea typeface="MS PGothic"/>
                <a:cs typeface="Calibri"/>
              </a:rPr>
              <a:t>UNIPD CAMPUSES</a:t>
            </a:r>
            <a:endParaRPr lang="it-IT" altLang="it-IT" sz="2400" b="0">
              <a:solidFill>
                <a:schemeClr val="bg1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F217C2-AB5E-48F7-AAE7-2118328054E1}"/>
              </a:ext>
            </a:extLst>
          </p:cNvPr>
          <p:cNvSpPr txBox="1"/>
          <p:nvPr/>
        </p:nvSpPr>
        <p:spPr bwMode="auto">
          <a:xfrm>
            <a:off x="179512" y="2132856"/>
            <a:ext cx="360040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180000" rIns="216000" rtlCol="0" anchor="ctr" anchorCtr="0">
            <a:noAutofit/>
          </a:bodyPr>
          <a:lstStyle/>
          <a:p>
            <a:pPr eaLnBrk="1" hangingPunct="1"/>
            <a:endParaRPr lang="es-ES" sz="2400" b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448372-7684-445E-8DF5-B0C4EF37FC38}"/>
              </a:ext>
            </a:extLst>
          </p:cNvPr>
          <p:cNvSpPr txBox="1"/>
          <p:nvPr/>
        </p:nvSpPr>
        <p:spPr bwMode="auto">
          <a:xfrm>
            <a:off x="251520" y="1268760"/>
            <a:ext cx="360040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180000" rIns="216000" rtlCol="0" anchor="ctr" anchorCtr="0">
            <a:noAutofit/>
          </a:bodyPr>
          <a:lstStyle/>
          <a:p>
            <a:pPr eaLnBrk="1" hangingPunct="1"/>
            <a:endParaRPr lang="es-ES" sz="2800" b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09D6A54-B4D5-471A-AF09-8DA663930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14" y="1074412"/>
            <a:ext cx="4968553" cy="52277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7EE2A6-693D-4414-9567-96FE188B28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20" y="4777993"/>
            <a:ext cx="2801646" cy="1868697"/>
          </a:xfrm>
          <a:prstGeom prst="rect">
            <a:avLst/>
          </a:prstGeom>
        </p:spPr>
      </p:pic>
      <p:pic>
        <p:nvPicPr>
          <p:cNvPr id="14" name="Picture 13" descr="A picture containing building, outdoor, old, castle&#10;&#10;Description automatically generated">
            <a:extLst>
              <a:ext uri="{FF2B5EF4-FFF2-40B4-BE49-F238E27FC236}">
                <a16:creationId xmlns:a16="http://schemas.microsoft.com/office/drawing/2014/main" id="{258B4077-D070-4BDF-B250-70928BF892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453" y="1257935"/>
            <a:ext cx="2851036" cy="18110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793C2A-7596-4B4C-9982-6E79F479BA2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743" y="4777992"/>
            <a:ext cx="2959391" cy="1868697"/>
          </a:xfrm>
          <a:prstGeom prst="rect">
            <a:avLst/>
          </a:prstGeom>
        </p:spPr>
      </p:pic>
      <p:pic>
        <p:nvPicPr>
          <p:cNvPr id="18" name="Picture 17" descr="A picture containing building, outdoor, street, city&#10;&#10;Description automatically generated">
            <a:extLst>
              <a:ext uri="{FF2B5EF4-FFF2-40B4-BE49-F238E27FC236}">
                <a16:creationId xmlns:a16="http://schemas.microsoft.com/office/drawing/2014/main" id="{97A60E48-1A93-4C72-B8E2-202C8681AE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7" y="1257934"/>
            <a:ext cx="2808313" cy="178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6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7">
            <a:extLst>
              <a:ext uri="{FF2B5EF4-FFF2-40B4-BE49-F238E27FC236}">
                <a16:creationId xmlns:a16="http://schemas.microsoft.com/office/drawing/2014/main" id="{3943F4B6-BD42-4405-A34F-BD6F41826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3187"/>
            <a:ext cx="9144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>
            <a:extLst>
              <a:ext uri="{FF2B5EF4-FFF2-40B4-BE49-F238E27FC236}">
                <a16:creationId xmlns:a16="http://schemas.microsoft.com/office/drawing/2014/main" id="{F2213B24-AB00-4267-84A1-2EE5F5ACE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40" y="0"/>
            <a:ext cx="5616624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UNIVER-CITY</a:t>
            </a:r>
            <a:endParaRPr lang="it-IT" altLang="it-IT" sz="2400" b="0">
              <a:solidFill>
                <a:srgbClr val="FFFFFF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asellaDiTesto 4">
            <a:extLst>
              <a:ext uri="{FF2B5EF4-FFF2-40B4-BE49-F238E27FC236}">
                <a16:creationId xmlns:a16="http://schemas.microsoft.com/office/drawing/2014/main" id="{E43ECEF4-73D9-40AD-88D0-B80421B02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6257925"/>
            <a:ext cx="2663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</a:rPr>
              <a:t>Saint Anthony Cathedral</a:t>
            </a:r>
          </a:p>
        </p:txBody>
      </p:sp>
      <p:pic>
        <p:nvPicPr>
          <p:cNvPr id="45059" name="Picture 9" descr="Risultati immagini per basilica sant'antonio padova aerea">
            <a:extLst>
              <a:ext uri="{FF2B5EF4-FFF2-40B4-BE49-F238E27FC236}">
                <a16:creationId xmlns:a16="http://schemas.microsoft.com/office/drawing/2014/main" id="{2F39CAD3-B579-4FAC-8303-32BE5CF6F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2025"/>
            <a:ext cx="9144000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3">
            <a:extLst>
              <a:ext uri="{FF2B5EF4-FFF2-40B4-BE49-F238E27FC236}">
                <a16:creationId xmlns:a16="http://schemas.microsoft.com/office/drawing/2014/main" id="{CF39C5B5-25E8-43C5-981F-851D85FC1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912" y="0"/>
            <a:ext cx="496855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it-IT" altLang="it-IT" sz="2800" b="0">
                <a:solidFill>
                  <a:schemeClr val="bg1"/>
                </a:solidFill>
              </a:rPr>
              <a:t> </a:t>
            </a:r>
            <a:r>
              <a:rPr lang="it-IT" altLang="it-IT" sz="28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UNIVER-CITY</a:t>
            </a:r>
          </a:p>
        </p:txBody>
      </p:sp>
      <p:sp>
        <p:nvSpPr>
          <p:cNvPr id="5" name="Rettangolo con angoli arrotondati in diagonale 4">
            <a:extLst>
              <a:ext uri="{FF2B5EF4-FFF2-40B4-BE49-F238E27FC236}">
                <a16:creationId xmlns:a16="http://schemas.microsoft.com/office/drawing/2014/main" id="{D7BBE15D-B194-4477-9D23-8C9E04760263}"/>
              </a:ext>
            </a:extLst>
          </p:cNvPr>
          <p:cNvSpPr/>
          <p:nvPr/>
        </p:nvSpPr>
        <p:spPr bwMode="auto">
          <a:xfrm>
            <a:off x="107504" y="2482664"/>
            <a:ext cx="3419872" cy="934571"/>
          </a:xfrm>
          <a:prstGeom prst="round2DiagRect">
            <a:avLst/>
          </a:prstGeom>
          <a:solidFill>
            <a:srgbClr val="C00000">
              <a:alpha val="80000"/>
            </a:srgb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it-IT" sz="3200">
                <a:solidFill>
                  <a:schemeClr val="bg1"/>
                </a:solidFill>
                <a:cs typeface="Arial" panose="020B0604020202020204" pitchFamily="34" charset="0"/>
              </a:rPr>
              <a:t>PADUA </a:t>
            </a:r>
          </a:p>
          <a:p>
            <a:pPr algn="ctr" eaLnBrk="1" hangingPunct="1">
              <a:defRPr/>
            </a:pPr>
            <a:r>
              <a:rPr lang="it-IT" sz="3200">
                <a:solidFill>
                  <a:schemeClr val="bg1"/>
                </a:solidFill>
                <a:cs typeface="Arial" panose="020B0604020202020204" pitchFamily="34" charset="0"/>
              </a:rPr>
              <a:t>AERIAL VIEW</a:t>
            </a:r>
          </a:p>
        </p:txBody>
      </p:sp>
    </p:spTree>
  </p:cSld>
  <p:clrMapOvr>
    <a:masterClrMapping/>
  </p:clrMapOvr>
  <p:transition spd="med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asellaDiTesto 1">
            <a:extLst>
              <a:ext uri="{FF2B5EF4-FFF2-40B4-BE49-F238E27FC236}">
                <a16:creationId xmlns:a16="http://schemas.microsoft.com/office/drawing/2014/main" id="{B96C9802-C783-4286-B0A9-039BFA4C3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6256338"/>
            <a:ext cx="2663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800" b="0">
                <a:solidFill>
                  <a:srgbClr val="000000"/>
                </a:solidFill>
                <a:latin typeface="Calibri" panose="020F0502020204030204" pitchFamily="34" charset="0"/>
              </a:rPr>
              <a:t>Prato della Valle Square</a:t>
            </a:r>
          </a:p>
        </p:txBody>
      </p:sp>
      <p:pic>
        <p:nvPicPr>
          <p:cNvPr id="47107" name="Picture 2" descr="Immagine correlata">
            <a:extLst>
              <a:ext uri="{FF2B5EF4-FFF2-40B4-BE49-F238E27FC236}">
                <a16:creationId xmlns:a16="http://schemas.microsoft.com/office/drawing/2014/main" id="{8358A4DB-3B41-4390-86B2-40711BC881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6"/>
          <a:stretch/>
        </p:blipFill>
        <p:spPr bwMode="auto">
          <a:xfrm>
            <a:off x="0" y="965200"/>
            <a:ext cx="91440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con angoli arrotondati in diagonale 4">
            <a:extLst>
              <a:ext uri="{FF2B5EF4-FFF2-40B4-BE49-F238E27FC236}">
                <a16:creationId xmlns:a16="http://schemas.microsoft.com/office/drawing/2014/main" id="{9DFFD472-3366-40CD-BBFF-A695C2BB6EAE}"/>
              </a:ext>
            </a:extLst>
          </p:cNvPr>
          <p:cNvSpPr/>
          <p:nvPr/>
        </p:nvSpPr>
        <p:spPr bwMode="auto">
          <a:xfrm>
            <a:off x="2915816" y="6093296"/>
            <a:ext cx="4824660" cy="688504"/>
          </a:xfrm>
          <a:prstGeom prst="round2DiagRect">
            <a:avLst/>
          </a:prstGeom>
          <a:solidFill>
            <a:srgbClr val="C00000">
              <a:alpha val="80000"/>
            </a:srgb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it-IT" sz="3200">
                <a:solidFill>
                  <a:schemeClr val="bg1"/>
                </a:solidFill>
                <a:cs typeface="Arial" panose="020B0604020202020204" pitchFamily="34" charset="0"/>
              </a:rPr>
              <a:t>PRATO DELLA VALLE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F39C5B5-25E8-43C5-981F-851D85FC1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912" y="0"/>
            <a:ext cx="496855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it-IT" altLang="it-IT" sz="28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it-IT" altLang="it-IT" sz="2800" b="0">
                <a:solidFill>
                  <a:schemeClr val="bg1"/>
                </a:solidFill>
              </a:rPr>
              <a:t> </a:t>
            </a:r>
            <a:r>
              <a:rPr lang="it-IT" altLang="it-IT" sz="28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UNIVER-CITY</a:t>
            </a:r>
            <a:endParaRPr lang="it-IT" altLang="it-IT" sz="2400" b="0">
              <a:solidFill>
                <a:srgbClr val="FFFFFF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 spd="med">
    <p:push dir="u"/>
  </p:transition>
</p:sld>
</file>

<file path=ppt/theme/theme1.xml><?xml version="1.0" encoding="utf-8"?>
<a:theme xmlns:a="http://schemas.openxmlformats.org/drawingml/2006/main" name="Struttura predefinita">
  <a:themeElements>
    <a:clrScheme name="Personalizzato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C00000"/>
      </a:hlink>
      <a:folHlink>
        <a:srgbClr val="99CC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tIns="180000" rIns="216000" anchor="ctr" anchorCtr="0">
        <a:noAutofit/>
      </a:bodyPr>
      <a:lstStyle>
        <a:defPPr algn="r" eaLnBrk="1" hangingPunct="1">
          <a:defRPr sz="2800" b="0" dirty="0">
            <a:solidFill>
              <a:schemeClr val="bg1"/>
            </a:solidFill>
          </a:defRPr>
        </a:defPPr>
      </a:lstStyle>
    </a:tx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28CF260BDCB4F4BAE3CA6146B57D171" ma:contentTypeVersion="9" ma:contentTypeDescription="Creare un nuovo documento." ma:contentTypeScope="" ma:versionID="65f98934fa2cbb26eee8d51a3b6239d2">
  <xsd:schema xmlns:xsd="http://www.w3.org/2001/XMLSchema" xmlns:xs="http://www.w3.org/2001/XMLSchema" xmlns:p="http://schemas.microsoft.com/office/2006/metadata/properties" xmlns:ns3="e4fe75fe-f658-4e99-bb78-9d03249b7099" targetNamespace="http://schemas.microsoft.com/office/2006/metadata/properties" ma:root="true" ma:fieldsID="89fb009a56901b918638272ebaf302f5" ns3:_="">
    <xsd:import namespace="e4fe75fe-f658-4e99-bb78-9d03249b709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fe75fe-f658-4e99-bb78-9d03249b70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0FBB59-2C9B-4168-B49F-35458CAE0B2F}">
  <ds:schemaRefs>
    <ds:schemaRef ds:uri="e4fe75fe-f658-4e99-bb78-9d03249b709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D4CF4AC-72D5-4382-B5EF-E543DA24F51B}">
  <ds:schemaRefs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documentManagement/types"/>
    <ds:schemaRef ds:uri="e4fe75fe-f658-4e99-bb78-9d03249b7099"/>
    <ds:schemaRef ds:uri="http://www.w3.org/XML/1998/namespace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3D368F5-E7F1-403B-AC20-E6F03A4D27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946</Words>
  <Application>Microsoft Office PowerPoint</Application>
  <PresentationFormat>Presentazione su schermo (4:3)</PresentationFormat>
  <Paragraphs>217</Paragraphs>
  <Slides>31</Slides>
  <Notes>26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7" baseType="lpstr">
      <vt:lpstr>ＭＳ Ｐゴシック</vt:lpstr>
      <vt:lpstr>ＭＳ Ｐゴシック</vt:lpstr>
      <vt:lpstr>Arial</vt:lpstr>
      <vt:lpstr>Calibri</vt:lpstr>
      <vt:lpstr>Wingdings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degli Studi di Padova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utentecia1</dc:creator>
  <cp:lastModifiedBy>Pesce Greta</cp:lastModifiedBy>
  <cp:revision>279</cp:revision>
  <cp:lastPrinted>2019-05-27T11:07:33Z</cp:lastPrinted>
  <dcterms:created xsi:type="dcterms:W3CDTF">2007-03-01T10:31:45Z</dcterms:created>
  <dcterms:modified xsi:type="dcterms:W3CDTF">2021-11-18T13:07:12Z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0x010100328CF260BDCB4F4BAE3CA6146B57D171</vt:lpwstr>
  </property>
</Properties>
</file>